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368" r:id="rId3"/>
    <p:sldId id="373" r:id="rId4"/>
    <p:sldId id="374" r:id="rId5"/>
    <p:sldId id="375" r:id="rId6"/>
    <p:sldId id="394" r:id="rId7"/>
    <p:sldId id="410" r:id="rId8"/>
    <p:sldId id="291" r:id="rId9"/>
    <p:sldId id="284" r:id="rId10"/>
    <p:sldId id="297" r:id="rId11"/>
    <p:sldId id="419" r:id="rId12"/>
    <p:sldId id="296" r:id="rId13"/>
    <p:sldId id="286" r:id="rId14"/>
    <p:sldId id="307" r:id="rId15"/>
    <p:sldId id="427" r:id="rId16"/>
    <p:sldId id="319" r:id="rId17"/>
    <p:sldId id="411" r:id="rId18"/>
    <p:sldId id="311" r:id="rId19"/>
    <p:sldId id="417" r:id="rId20"/>
    <p:sldId id="425" r:id="rId21"/>
    <p:sldId id="422" r:id="rId22"/>
    <p:sldId id="434" r:id="rId23"/>
    <p:sldId id="433" r:id="rId24"/>
    <p:sldId id="424" r:id="rId25"/>
    <p:sldId id="324" r:id="rId26"/>
    <p:sldId id="329" r:id="rId27"/>
    <p:sldId id="430" r:id="rId28"/>
    <p:sldId id="338" r:id="rId29"/>
    <p:sldId id="435" r:id="rId30"/>
    <p:sldId id="340" r:id="rId31"/>
    <p:sldId id="436" r:id="rId32"/>
    <p:sldId id="438" r:id="rId33"/>
    <p:sldId id="442" r:id="rId34"/>
    <p:sldId id="443" r:id="rId35"/>
    <p:sldId id="437" r:id="rId36"/>
    <p:sldId id="440" r:id="rId37"/>
    <p:sldId id="391" r:id="rId38"/>
    <p:sldId id="392" r:id="rId39"/>
    <p:sldId id="357" r:id="rId40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FF9999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F9CFB-697D-4971-AD83-FCCBE96D0BC2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1298A-6B8D-4673-9699-A18AE0A99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C46B3D87-6F58-4241-B021-5B914713ED25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831ADD22-2288-4D69-8AEA-2E386A4653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AAC users and lexicon-grammar-phonetics interface 		                       	               Tenny and Hill 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AAC users and lexicon-grammar-phonetics interface 		                       	               Tenny and Hill 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AAC users and lexicon-grammar-phonetics interface 		                       	               Tenny and Hill 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AAC users and lexicon-grammar-phonetics interface 		                       	               Tenny and Hill 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B90-B1B1-4CC1-A9A1-0BE14B00437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E080-C609-4726-8741-24D60412A6A1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0A85-1784-4DE8-8A45-BE5C5B64D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E080-C609-4726-8741-24D60412A6A1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0A85-1784-4DE8-8A45-BE5C5B64D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E080-C609-4726-8741-24D60412A6A1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0A85-1784-4DE8-8A45-BE5C5B64D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E080-C609-4726-8741-24D60412A6A1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0A85-1784-4DE8-8A45-BE5C5B64D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E080-C609-4726-8741-24D60412A6A1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0A85-1784-4DE8-8A45-BE5C5B64D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E080-C609-4726-8741-24D60412A6A1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0A85-1784-4DE8-8A45-BE5C5B64D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E080-C609-4726-8741-24D60412A6A1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0A85-1784-4DE8-8A45-BE5C5B64D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E080-C609-4726-8741-24D60412A6A1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0A85-1784-4DE8-8A45-BE5C5B64D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E080-C609-4726-8741-24D60412A6A1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0A85-1784-4DE8-8A45-BE5C5B64D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E080-C609-4726-8741-24D60412A6A1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0A85-1784-4DE8-8A45-BE5C5B64D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E080-C609-4726-8741-24D60412A6A1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0A85-1784-4DE8-8A45-BE5C5B64D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6E080-C609-4726-8741-24D60412A6A1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C0A85-1784-4DE8-8A45-BE5C5B64D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.xls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Excel_Worksheet2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Excel_Worksheet3.xlsx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458200" cy="3581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Think Tank for the Intersection of Linguistic Research and 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Augmentative and Alternative Communication (AAC)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 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Pittsburgh, Pennsylvania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August 8-9, 2011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19200" y="4267200"/>
            <a:ext cx="67818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Carol  L.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Tenny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Semantic Compaction Systems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Katharine  J. Hill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Pittsburgh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5240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3716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Excerpt from a </a:t>
            </a:r>
            <a:r>
              <a:rPr lang="en-US" sz="2800" dirty="0" err="1" smtClean="0"/>
              <a:t>Minspeak</a:t>
            </a:r>
            <a:r>
              <a:rPr lang="en-US" sz="2800" dirty="0" smtClean="0"/>
              <a:t> dictionary showing some morphological variants and some single-key </a:t>
            </a:r>
            <a:r>
              <a:rPr lang="en-US" sz="2800" dirty="0" err="1" smtClean="0"/>
              <a:t>codings</a:t>
            </a:r>
            <a:r>
              <a:rPr lang="en-US" sz="2800" dirty="0" smtClean="0"/>
              <a:t> (Patterns LG, G):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6250" t="27778" r="30625" b="15555"/>
          <a:stretch>
            <a:fillRect/>
          </a:stretch>
        </p:blipFill>
        <p:spPr bwMode="auto">
          <a:xfrm>
            <a:off x="2057400" y="2743200"/>
            <a:ext cx="5257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914400"/>
            <a:ext cx="8153400" cy="461665"/>
          </a:xfrm>
          <a:prstGeom prst="rect">
            <a:avLst/>
          </a:prstGeom>
          <a:solidFill>
            <a:srgbClr val="FF6699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The language representation system: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Minspeak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240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524000"/>
            <a:ext cx="8382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cs typeface="Arial" pitchFamily="34" charset="0"/>
              </a:rPr>
              <a:t>We can see a rudimentary morphology in </a:t>
            </a:r>
            <a:r>
              <a:rPr lang="en-US" sz="2800" dirty="0" err="1" smtClean="0">
                <a:cs typeface="Arial" pitchFamily="34" charset="0"/>
              </a:rPr>
              <a:t>Minspeak</a:t>
            </a:r>
            <a:r>
              <a:rPr lang="en-US" sz="2800" dirty="0" smtClean="0">
                <a:cs typeface="Arial" pitchFamily="34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Excerpt from a </a:t>
            </a:r>
            <a:r>
              <a:rPr lang="en-US" sz="2800" dirty="0" err="1" smtClean="0"/>
              <a:t>Minspeak</a:t>
            </a:r>
            <a:r>
              <a:rPr lang="en-US" sz="2800" dirty="0" smtClean="0"/>
              <a:t> dictionary showing different parts of speech   (Patterns LG, LLG)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6250" t="34444" r="30625" b="24445"/>
          <a:stretch>
            <a:fillRect/>
          </a:stretch>
        </p:blipFill>
        <p:spPr bwMode="auto">
          <a:xfrm>
            <a:off x="1676400" y="3200400"/>
            <a:ext cx="5257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914400"/>
            <a:ext cx="8153400" cy="461665"/>
          </a:xfrm>
          <a:prstGeom prst="rect">
            <a:avLst/>
          </a:prstGeom>
          <a:solidFill>
            <a:srgbClr val="FF6699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The language representation system: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Minspeak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0" y="2286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914400"/>
            <a:ext cx="8153400" cy="461665"/>
          </a:xfrm>
          <a:prstGeom prst="rect">
            <a:avLst/>
          </a:prstGeom>
          <a:solidFill>
            <a:srgbClr val="FF6699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The language representation system: a spelling option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240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The lexical keys also contain orthographic letters.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In spelling mode the speaker hits a sequence of keys referring to the letters on them.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The words appear on the screen for the speaker to read.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838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dirty="0" smtClean="0"/>
              <a:t>cup</a:t>
            </a:r>
            <a:r>
              <a:rPr lang="en-US" dirty="0" smtClean="0"/>
              <a:t>:  	C     	U_	P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722437"/>
            <a:ext cx="8229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125" t="13000" r="3125" b="11000"/>
          <a:stretch>
            <a:fillRect/>
          </a:stretch>
        </p:blipFill>
        <p:spPr bwMode="auto">
          <a:xfrm>
            <a:off x="38100" y="2206752"/>
            <a:ext cx="9029700" cy="457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3200400" y="4800600"/>
            <a:ext cx="1600200" cy="1066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52999" y="4876800"/>
            <a:ext cx="1600203" cy="1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l="66812" t="49759" r="26859" b="40114"/>
          <a:stretch>
            <a:fillRect/>
          </a:stretch>
        </p:blipFill>
        <p:spPr bwMode="auto">
          <a:xfrm>
            <a:off x="3048000" y="1600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/>
          <a:srcRect l="49407" t="49759" r="44264" b="40114"/>
          <a:stretch>
            <a:fillRect/>
          </a:stretch>
        </p:blipFill>
        <p:spPr bwMode="auto">
          <a:xfrm>
            <a:off x="2209800" y="1600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 l="32793" t="67481" r="60878" b="21126"/>
          <a:stretch>
            <a:fillRect/>
          </a:stretch>
        </p:blipFill>
        <p:spPr bwMode="auto">
          <a:xfrm>
            <a:off x="1371600" y="1600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04800" y="838200"/>
            <a:ext cx="8153400" cy="461665"/>
          </a:xfrm>
          <a:prstGeom prst="rect">
            <a:avLst/>
          </a:prstGeom>
          <a:solidFill>
            <a:srgbClr val="FF6699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The language representation systems: a spelling mode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81000" y="2286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752600"/>
            <a:ext cx="85344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The user may choose to correct words as they appear on the screen.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Some choose to backspace over the errors and put in the corrected word;  some do not. We ignored whether or not they backspaced to erase their errors.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The user decides when to hit the key to launch speech synthesis.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The errors and corrections made in this gap between motor production and speech output are recorded in our data.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8600" y="845403"/>
            <a:ext cx="8458200" cy="830997"/>
          </a:xfrm>
          <a:prstGeom prst="rect">
            <a:avLst/>
          </a:prstGeom>
          <a:solidFill>
            <a:srgbClr val="FF6699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The language representation system: Speech production and error correction</a:t>
            </a:r>
            <a:endParaRPr lang="en-US" sz="24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240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1600200"/>
            <a:ext cx="8001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The most basic units in a </a:t>
            </a:r>
            <a:r>
              <a:rPr lang="en-US" sz="2400" dirty="0" err="1" smtClean="0"/>
              <a:t>Minspeak</a:t>
            </a:r>
            <a:r>
              <a:rPr lang="en-US" sz="2400" dirty="0" smtClean="0"/>
              <a:t>-AAC device, and loose corollaries with established linguistic units.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914400"/>
            <a:ext cx="8153400" cy="461665"/>
          </a:xfrm>
          <a:prstGeom prst="rect">
            <a:avLst/>
          </a:prstGeom>
          <a:solidFill>
            <a:srgbClr val="FF6699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The language representation system</a:t>
            </a: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685800" y="3052762"/>
          <a:ext cx="7797800" cy="1747838"/>
        </p:xfrm>
        <a:graphic>
          <a:graphicData uri="http://schemas.openxmlformats.org/presentationml/2006/ole">
            <p:oleObj spid="_x0000_s134146" name="Worksheet" r:id="rId4" imgW="5438775" imgH="1343025" progId="Excel.Sheet.12">
              <p:embed/>
            </p:oleObj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81335"/>
            <a:ext cx="8382000" cy="461665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3. Speech errors: They reflect language constraints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3716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Vocally articulating speakers make speech errors reflecting constraints of the language (</a:t>
            </a:r>
            <a:r>
              <a:rPr lang="en-US" sz="2800" dirty="0" err="1" smtClean="0"/>
              <a:t>Fromkin</a:t>
            </a:r>
            <a:r>
              <a:rPr lang="en-US" sz="2800" dirty="0" smtClean="0"/>
              <a:t> 1973, others). Grammar and lexical morphemes are replaced by morphemes of the same type: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sz="2800" dirty="0" smtClean="0"/>
              <a:t>	and so in conclu</a:t>
            </a:r>
            <a:r>
              <a:rPr lang="en-US" sz="2800" dirty="0" smtClean="0">
                <a:solidFill>
                  <a:srgbClr val="FF0000"/>
                </a:solidFill>
              </a:rPr>
              <a:t>sion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and so in </a:t>
            </a:r>
            <a:r>
              <a:rPr lang="en-US" sz="2800" dirty="0" err="1" smtClean="0"/>
              <a:t>conclu</a:t>
            </a:r>
            <a:r>
              <a:rPr lang="en-US" sz="2800" dirty="0" err="1" smtClean="0">
                <a:solidFill>
                  <a:srgbClr val="FF0000"/>
                </a:solidFill>
              </a:rPr>
              <a:t>dement</a:t>
            </a:r>
            <a:r>
              <a:rPr lang="en-US" sz="2800" dirty="0" smtClean="0">
                <a:solidFill>
                  <a:srgbClr val="FF0000"/>
                </a:solidFill>
              </a:rPr>
              <a:t> natural</a:t>
            </a:r>
            <a:r>
              <a:rPr lang="en-US" sz="2800" dirty="0" smtClean="0"/>
              <a:t>ness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olidFill>
                  <a:srgbClr val="FF0000"/>
                </a:solidFill>
              </a:rPr>
              <a:t>national</a:t>
            </a:r>
            <a:r>
              <a:rPr lang="en-US" sz="2800" dirty="0" err="1" smtClean="0"/>
              <a:t>ness</a:t>
            </a:r>
            <a:endParaRPr lang="en-US" sz="2800" dirty="0" smtClean="0"/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 smtClean="0"/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We have similar examples, but what kind of errors are these? It is difficult to tell.</a:t>
            </a:r>
          </a:p>
          <a:p>
            <a:pPr marL="514350" lvl="0" indent="-514350">
              <a:spcBef>
                <a:spcPct val="20000"/>
              </a:spcBef>
            </a:pPr>
            <a:endParaRPr lang="en-US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524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5135"/>
            <a:ext cx="8382000" cy="461665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3. Speech error data: Morphological errors in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Minspeak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mode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000" t="23333" r="25000" b="11111"/>
          <a:stretch>
            <a:fillRect/>
          </a:stretch>
        </p:blipFill>
        <p:spPr bwMode="auto">
          <a:xfrm>
            <a:off x="1219200" y="2286000"/>
            <a:ext cx="6096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066800"/>
            <a:ext cx="88392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2400" dirty="0" smtClean="0"/>
              <a:t>AAC speech errors showing grammar morphemes replaced by grammar morphemes, and  lexical morphemes are of the same type: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Difficulties: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We cannot tell if these errors are ‘morpheme’ errors. </a:t>
            </a:r>
          </a:p>
          <a:p>
            <a:pPr lvl="1">
              <a:buNone/>
            </a:pPr>
            <a:endParaRPr lang="en-US" sz="1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In </a:t>
            </a:r>
            <a:r>
              <a:rPr lang="en-US" sz="2400" dirty="0" err="1" smtClean="0"/>
              <a:t>Minspeak</a:t>
            </a:r>
            <a:r>
              <a:rPr lang="en-US" sz="2400" dirty="0" smtClean="0"/>
              <a:t>  only actual words can be produced, so we cannot  see errors that produce new word-forms.</a:t>
            </a:r>
          </a:p>
          <a:p>
            <a:pPr lvl="1">
              <a:buNone/>
            </a:pPr>
            <a:endParaRPr lang="en-US" sz="1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Lack of keystroke tracking data.</a:t>
            </a:r>
          </a:p>
          <a:p>
            <a:pPr lvl="1">
              <a:buNone/>
            </a:pPr>
            <a:endParaRPr lang="en-US" sz="1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Since </a:t>
            </a:r>
            <a:r>
              <a:rPr lang="en-US" sz="2400" dirty="0" err="1" smtClean="0"/>
              <a:t>Minspeak</a:t>
            </a:r>
            <a:r>
              <a:rPr lang="en-US" sz="2400" dirty="0" smtClean="0"/>
              <a:t> is designed to be as cost-efficient as possible in terms of minimizing keystrokes, many words are two-keystroke words, in which the morpheme and the segment are identical. Because of this design factor, we have a paucity of sub-lexical structure to examine.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605135"/>
            <a:ext cx="8382000" cy="461665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3. Speech error data: Morphological errors in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Minspeak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mode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763000" cy="5257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Approaches:  We can look at general structure preservation of  morphological form in the speech errors. </a:t>
            </a:r>
          </a:p>
          <a:p>
            <a:pPr marL="914400" lvl="1" indent="-457200">
              <a:buAutoNum type="arabicPeriod"/>
            </a:pPr>
            <a:r>
              <a:rPr lang="en-US" sz="2400" dirty="0" smtClean="0"/>
              <a:t>What  proportion of errors preserve number of keystrokes?</a:t>
            </a:r>
          </a:p>
          <a:p>
            <a:pPr marL="914400" lvl="1" indent="-457200">
              <a:buNone/>
            </a:pPr>
            <a:r>
              <a:rPr lang="en-US" sz="2400" dirty="0" smtClean="0"/>
              <a:t>	</a:t>
            </a:r>
          </a:p>
          <a:p>
            <a:pPr marL="914400" lvl="1" indent="-457200">
              <a:buNone/>
            </a:pPr>
            <a:r>
              <a:rPr lang="en-US" sz="2400" dirty="0" smtClean="0"/>
              <a:t>	</a:t>
            </a:r>
          </a:p>
          <a:p>
            <a:pPr marL="914400" lvl="1" indent="-457200">
              <a:buNone/>
            </a:pPr>
            <a:endParaRPr lang="en-US" sz="2400" dirty="0" smtClean="0"/>
          </a:p>
          <a:p>
            <a:pPr marL="914400" lvl="1" indent="-457200">
              <a:buNone/>
            </a:pPr>
            <a:endParaRPr lang="en-US" sz="2400" dirty="0" smtClean="0"/>
          </a:p>
          <a:p>
            <a:pPr marL="914400" lvl="1" indent="-457200">
              <a:buNone/>
            </a:pPr>
            <a:endParaRPr lang="en-US" sz="2400" dirty="0" smtClean="0"/>
          </a:p>
          <a:p>
            <a:pPr marL="914400" lvl="1" indent="-457200">
              <a:buAutoNum type="arabicPeriod" startAt="2"/>
            </a:pPr>
            <a:r>
              <a:rPr lang="en-US" sz="2400" dirty="0" smtClean="0"/>
              <a:t>What proportion of errors preserve general morphological structure of lexical and grammatical morphemes?</a:t>
            </a:r>
          </a:p>
          <a:p>
            <a:pPr marL="914400" lvl="1" indent="-457200"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681335"/>
            <a:ext cx="8382000" cy="461665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3. Speech error data: Morphological errors in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Minspeak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mode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1524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14478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i="1" dirty="0" smtClean="0"/>
              <a:t> Compare three speaker groups by their perception and production modalities:</a:t>
            </a: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 l="26250" t="36667" r="28125" b="23333"/>
          <a:stretch>
            <a:fillRect/>
          </a:stretch>
        </p:blipFill>
        <p:spPr bwMode="auto">
          <a:xfrm>
            <a:off x="1676400" y="2514600"/>
            <a:ext cx="556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909935"/>
            <a:ext cx="8153400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Introduction: A special population of language speakers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762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5486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Can we learn something about the relation between a modality-independent abstract grammar, and the modality-dependent components of language?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763000" cy="5257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Approaches:  We can look at general structure preservation of  morphological form in the speech errors. </a:t>
            </a:r>
          </a:p>
          <a:p>
            <a:pPr marL="914400" lvl="1" indent="-457200">
              <a:buAutoNum type="arabicPeriod"/>
            </a:pPr>
            <a:r>
              <a:rPr lang="en-US" sz="2400" dirty="0" smtClean="0"/>
              <a:t>What  proportion of errors preserve number of keystrokes?</a:t>
            </a:r>
          </a:p>
          <a:p>
            <a:pPr marL="914400" lvl="1" indent="-457200">
              <a:buNone/>
            </a:pPr>
            <a:r>
              <a:rPr lang="en-US" sz="2400" dirty="0" smtClean="0"/>
              <a:t>	       71%</a:t>
            </a:r>
          </a:p>
          <a:p>
            <a:pPr marL="914400" lvl="1" indent="-457200">
              <a:buNone/>
            </a:pPr>
            <a:r>
              <a:rPr lang="en-US" sz="2400" dirty="0" smtClean="0"/>
              <a:t>	</a:t>
            </a:r>
          </a:p>
          <a:p>
            <a:pPr marL="914400" lvl="1" indent="-457200">
              <a:buNone/>
            </a:pPr>
            <a:endParaRPr lang="en-US" sz="2400" dirty="0" smtClean="0"/>
          </a:p>
          <a:p>
            <a:pPr marL="914400" lvl="1" indent="-457200">
              <a:buNone/>
            </a:pPr>
            <a:endParaRPr lang="en-US" sz="2400" dirty="0" smtClean="0"/>
          </a:p>
          <a:p>
            <a:pPr marL="914400" lvl="1" indent="-457200">
              <a:buNone/>
            </a:pPr>
            <a:endParaRPr lang="en-US" sz="2400" dirty="0" smtClean="0"/>
          </a:p>
          <a:p>
            <a:pPr marL="914400" lvl="1" indent="-457200">
              <a:buAutoNum type="arabicPeriod" startAt="2"/>
            </a:pPr>
            <a:r>
              <a:rPr lang="en-US" sz="2400" dirty="0" smtClean="0"/>
              <a:t>What proportion of errors preserve general morphological structure of lexical and grammatical morphemes?</a:t>
            </a:r>
          </a:p>
          <a:p>
            <a:pPr marL="914400" lvl="1" indent="-457200"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681335"/>
            <a:ext cx="8382000" cy="461665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3. Speech error data: Morphological errors in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Minspeak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mode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5625" t="58333" r="36250" b="13542"/>
          <a:stretch>
            <a:fillRect/>
          </a:stretch>
        </p:blipFill>
        <p:spPr bwMode="auto">
          <a:xfrm>
            <a:off x="2743200" y="26670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5562600" y="35052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1524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681335"/>
            <a:ext cx="8382000" cy="461665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3. Speech error data: Morphological errors in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Minspeak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mode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1524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295400"/>
            <a:ext cx="8153400" cy="1008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52400" y="1219200"/>
            <a:ext cx="8839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1" indent="-342900">
              <a:spcBef>
                <a:spcPct val="20000"/>
              </a:spcBef>
            </a:pPr>
            <a:r>
              <a:rPr lang="en-US" sz="2400" dirty="0" smtClean="0"/>
              <a:t>2. 	What proportion of errors preserve general morphological structure of lexical and grammatical morphemes?</a:t>
            </a:r>
            <a:endParaRPr 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681335"/>
            <a:ext cx="8382000" cy="461665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3. Speech error data: Morphological errors in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Minspeak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mode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1524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/>
        </p:nvGraphicFramePr>
        <p:xfrm>
          <a:off x="5305425" y="2886075"/>
          <a:ext cx="3228975" cy="3514725"/>
        </p:xfrm>
        <a:graphic>
          <a:graphicData uri="http://schemas.openxmlformats.org/presentationml/2006/ole">
            <p:oleObj spid="_x0000_s191490" name="Worksheet" r:id="rId4" imgW="3009900" imgH="3629025" progId="Excel.Sheet.12">
              <p:embed/>
            </p:oleObj>
          </a:graphicData>
        </a:graphic>
      </p:graphicFrame>
      <p:sp>
        <p:nvSpPr>
          <p:cNvPr id="15" name="Oval 14"/>
          <p:cNvSpPr/>
          <p:nvPr/>
        </p:nvSpPr>
        <p:spPr>
          <a:xfrm>
            <a:off x="5562600" y="4105275"/>
            <a:ext cx="2819400" cy="685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295400"/>
            <a:ext cx="8153400" cy="1008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52400" y="1219200"/>
            <a:ext cx="8839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1" indent="-342900">
              <a:spcBef>
                <a:spcPct val="20000"/>
              </a:spcBef>
            </a:pPr>
            <a:r>
              <a:rPr lang="en-US" sz="2400" dirty="0" smtClean="0"/>
              <a:t>2. 	What proportion of errors preserve general morphological structure of lexical and grammatical morphemes?</a:t>
            </a:r>
            <a:endParaRPr 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2136338"/>
            <a:ext cx="8229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ct val="20000"/>
              </a:spcBef>
            </a:pPr>
            <a:r>
              <a:rPr lang="en-US" sz="2000" dirty="0" smtClean="0"/>
              <a:t>	Error-target pairs with the same number of keystrokes in error and target words, classified by  number of keystrokes and arrangement of grammar (G) and lexical (L) keys:</a:t>
            </a:r>
            <a:endParaRPr lang="en-US" sz="11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681335"/>
            <a:ext cx="8382000" cy="461665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3. Speech error data: Morphological errors in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Minspeak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mode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1524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/>
        </p:nvGraphicFramePr>
        <p:xfrm>
          <a:off x="5305425" y="2886075"/>
          <a:ext cx="3228975" cy="3514725"/>
        </p:xfrm>
        <a:graphic>
          <a:graphicData uri="http://schemas.openxmlformats.org/presentationml/2006/ole">
            <p:oleObj spid="_x0000_s190466" name="Worksheet" r:id="rId4" imgW="3009900" imgH="3629025" progId="Excel.Sheet.12">
              <p:embed/>
            </p:oleObj>
          </a:graphicData>
        </a:graphic>
      </p:graphicFrame>
      <p:sp>
        <p:nvSpPr>
          <p:cNvPr id="15" name="Oval 14"/>
          <p:cNvSpPr/>
          <p:nvPr/>
        </p:nvSpPr>
        <p:spPr>
          <a:xfrm>
            <a:off x="5562600" y="4105275"/>
            <a:ext cx="2819400" cy="685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295400"/>
            <a:ext cx="8153400" cy="1008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52400" y="1219200"/>
            <a:ext cx="8839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1" indent="-342900">
              <a:spcBef>
                <a:spcPct val="20000"/>
              </a:spcBef>
            </a:pPr>
            <a:r>
              <a:rPr lang="en-US" sz="2400" dirty="0" smtClean="0"/>
              <a:t>2. 	What proportion of errors preserve general morphological structure of lexical and grammatical morphemes?</a:t>
            </a:r>
            <a:endParaRPr 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2136338"/>
            <a:ext cx="8229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ct val="20000"/>
              </a:spcBef>
            </a:pPr>
            <a:r>
              <a:rPr lang="en-US" sz="2000" dirty="0" smtClean="0"/>
              <a:t>	Error-target pairs with the same number of keystrokes in error and target words, classified by  number of keystrokes and arrangement of grammar (G) and lexical (L) keys:</a:t>
            </a:r>
            <a:endParaRPr lang="en-US" sz="1100" dirty="0" smtClean="0"/>
          </a:p>
          <a:p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3775232">
            <a:off x="162666" y="3236364"/>
            <a:ext cx="6096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3810001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 69% of all analyzable errors (105/153)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97% of  errors preserving number of keystrokes 	(105/108)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66% of all analyzable errors not counting single-	hits (93/140)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98% of  errors preserving number of keystrokes        	not counting single-hits (93/95)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4800" y="3657600"/>
            <a:ext cx="4800600" cy="2590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681335"/>
            <a:ext cx="8382000" cy="461665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3. Speech error data: Morphological errors in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Minspeak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mode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1524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295400"/>
            <a:ext cx="8153400" cy="1008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514600" y="1371600"/>
            <a:ext cx="3429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1" indent="-342900" algn="ctr">
              <a:spcBef>
                <a:spcPct val="20000"/>
              </a:spcBef>
            </a:pPr>
            <a:r>
              <a:rPr lang="en-US" sz="2400" dirty="0" smtClean="0"/>
              <a:t>Preliminary Conclusions</a:t>
            </a:r>
            <a:endParaRPr lang="en-US" sz="20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058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 bias towards preservation of general morphological structure of lexical and grammatical keys: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1. Bias towards preserving number of keystrokes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2. Bias towards preserving general morphological structure of lexical and grammatical keys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8200" y="5599093"/>
            <a:ext cx="74676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Statistical evaluation: Assuming 50% as unbiased, Confidence Interval for 71% here as being biased:</a:t>
            </a:r>
          </a:p>
          <a:p>
            <a:r>
              <a:rPr lang="en-US" sz="1400" dirty="0" smtClean="0"/>
              <a:t>Test of p = 0.5 </a:t>
            </a:r>
            <a:r>
              <a:rPr lang="en-US" sz="1400" dirty="0" err="1" smtClean="0"/>
              <a:t>vs</a:t>
            </a:r>
            <a:r>
              <a:rPr lang="en-US" sz="1400" dirty="0" smtClean="0"/>
              <a:t> p not = 0.5                                        </a:t>
            </a:r>
          </a:p>
          <a:p>
            <a:r>
              <a:rPr lang="en-US" sz="1400" dirty="0" smtClean="0"/>
              <a:t>Sample    X    N    Sample p         95% CI                             Exact P-Value</a:t>
            </a:r>
          </a:p>
          <a:p>
            <a:r>
              <a:rPr lang="en-US" sz="1400" dirty="0" smtClean="0"/>
              <a:t>1           108  153  0.705882       (0.626901, 0.776698)    0.000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38200"/>
            <a:ext cx="8153400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4. Speech error data: Spelling mode errors show us the effect of adjacency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676400"/>
            <a:ext cx="83820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/>
              <a:t>We can look at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spelling errors from a purely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articulatory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point of view; adjacency relations are a factor in errors.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crazy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crazt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125" t="37101" r="3916" b="11000"/>
          <a:stretch>
            <a:fillRect/>
          </a:stretch>
        </p:blipFill>
        <p:spPr bwMode="auto">
          <a:xfrm>
            <a:off x="38100" y="3352800"/>
            <a:ext cx="89535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2209800" y="4572000"/>
            <a:ext cx="1447800" cy="990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209800" y="4572000"/>
            <a:ext cx="1981200" cy="9906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81000" y="1524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19600" y="1676400"/>
            <a:ext cx="609600" cy="5334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2667000"/>
            <a:ext cx="838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00" y="3048000"/>
            <a:ext cx="6858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 l="1875" t="42222" r="40625" b="36667"/>
          <a:stretch>
            <a:fillRect/>
          </a:stretch>
        </p:blipFill>
        <p:spPr bwMode="auto">
          <a:xfrm>
            <a:off x="914400" y="4648200"/>
            <a:ext cx="701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1000" y="762000"/>
            <a:ext cx="8153400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4. Speech error data: Spelling mode errors show us the effect of adjacency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2819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Observation 1: 40/104 = 38% are errors involving some adjacency relation.</a:t>
            </a:r>
            <a:endParaRPr lang="en-US" dirty="0" smtClean="0"/>
          </a:p>
          <a:p>
            <a:r>
              <a:rPr lang="en-US" sz="2800" dirty="0" smtClean="0"/>
              <a:t>Observation 2: More left-right errors (32%) than up-down errors (6)%.</a:t>
            </a:r>
          </a:p>
          <a:p>
            <a:r>
              <a:rPr lang="en-US" sz="2800" dirty="0" smtClean="0"/>
              <a:t>Chart below shows proportion of errors in spelling mode which can be described as adjacency errors. 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lvl="3"/>
            <a:endParaRPr lang="en-US" sz="1600" dirty="0" smtClean="0"/>
          </a:p>
        </p:txBody>
      </p:sp>
      <p:sp>
        <p:nvSpPr>
          <p:cNvPr id="11" name="Right Arrow 10"/>
          <p:cNvSpPr/>
          <p:nvPr/>
        </p:nvSpPr>
        <p:spPr>
          <a:xfrm>
            <a:off x="152400" y="1828800"/>
            <a:ext cx="609600" cy="304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52400" y="2743200"/>
            <a:ext cx="609600" cy="304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0" y="1524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0" y="1752600"/>
            <a:ext cx="2971800" cy="2895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	Adjacency is also a factor in </a:t>
            </a:r>
            <a:r>
              <a:rPr lang="en-US" sz="2800" dirty="0" err="1" smtClean="0"/>
              <a:t>Minspeak</a:t>
            </a:r>
            <a:r>
              <a:rPr lang="en-US" sz="2800" dirty="0" smtClean="0"/>
              <a:t> errors, but doesn’t account for all errors.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" y="685800"/>
            <a:ext cx="81534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4. Speech error data: Back to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Minspeak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mode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25000" t="25000" r="29375" b="10417"/>
          <a:stretch>
            <a:fillRect/>
          </a:stretch>
        </p:blipFill>
        <p:spPr bwMode="auto">
          <a:xfrm>
            <a:off x="3048000" y="1600200"/>
            <a:ext cx="5562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/>
          <p:cNvSpPr/>
          <p:nvPr/>
        </p:nvSpPr>
        <p:spPr>
          <a:xfrm rot="2425319">
            <a:off x="152400" y="1456657"/>
            <a:ext cx="6096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58000" y="3124200"/>
            <a:ext cx="2057400" cy="685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39000" y="4572000"/>
            <a:ext cx="12954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62800" y="2438400"/>
            <a:ext cx="16002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1524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38200"/>
            <a:ext cx="8153400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5. Speech error data: No errors reflecting ‘phonology’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24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Vocally articulating speakers make phonological errors in word production, by mixing up words with similar phonology (</a:t>
            </a:r>
            <a:r>
              <a:rPr lang="en-US" sz="2800" dirty="0" err="1" smtClean="0"/>
              <a:t>Fromkin</a:t>
            </a:r>
            <a:r>
              <a:rPr lang="en-US" sz="2800" dirty="0" smtClean="0"/>
              <a:t> 1973):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sz="2800" dirty="0" smtClean="0"/>
              <a:t>	“bottom of page 5”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“bottle of page 5”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sz="2800" dirty="0" smtClean="0"/>
              <a:t>	“infinitive clauses” 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“infinity clauses”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sz="2800" dirty="0" smtClean="0"/>
              <a:t>	“an ice cream cone” 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“a </a:t>
            </a:r>
            <a:r>
              <a:rPr lang="en-US" sz="2800" dirty="0" err="1" smtClean="0"/>
              <a:t>kice</a:t>
            </a:r>
            <a:r>
              <a:rPr lang="en-US" sz="2800" dirty="0" smtClean="0"/>
              <a:t> ream cone”</a:t>
            </a:r>
          </a:p>
          <a:p>
            <a:endParaRPr lang="en-US" sz="2800" dirty="0" smtClean="0"/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cs typeface="Arial" pitchFamily="34" charset="0"/>
              </a:rPr>
              <a:t>Our AAC </a:t>
            </a:r>
            <a:r>
              <a:rPr lang="en-US" sz="2800" dirty="0" err="1" smtClean="0">
                <a:cs typeface="Arial" pitchFamily="34" charset="0"/>
              </a:rPr>
              <a:t>Minspeak</a:t>
            </a:r>
            <a:r>
              <a:rPr lang="en-US" sz="2800" dirty="0" smtClean="0">
                <a:cs typeface="Arial" pitchFamily="34" charset="0"/>
              </a:rPr>
              <a:t> users DID NOT produce these errors. We only have examples such as (e.g.,):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</a:pPr>
            <a:endParaRPr lang="en-US" sz="1000" dirty="0" smtClean="0">
              <a:cs typeface="Arial" pitchFamily="34" charset="0"/>
            </a:endParaRPr>
          </a:p>
          <a:p>
            <a:pPr marL="514350" indent="-514350">
              <a:spcBef>
                <a:spcPct val="20000"/>
              </a:spcBef>
            </a:pPr>
            <a:r>
              <a:rPr lang="en-US" sz="2400" dirty="0" smtClean="0"/>
              <a:t>		</a:t>
            </a:r>
            <a:r>
              <a:rPr lang="en-US" sz="2600" dirty="0" smtClean="0"/>
              <a:t>‘children’  		</a:t>
            </a:r>
            <a:r>
              <a:rPr lang="en-US" sz="2600" dirty="0" smtClean="0">
                <a:sym typeface="Wingdings" pitchFamily="2" charset="2"/>
              </a:rPr>
              <a:t>  ‘child’</a:t>
            </a:r>
          </a:p>
          <a:p>
            <a:pPr marL="514350" indent="-514350">
              <a:spcBef>
                <a:spcPct val="20000"/>
              </a:spcBef>
            </a:pPr>
            <a:r>
              <a:rPr lang="en-US" sz="2600" dirty="0" smtClean="0"/>
              <a:t>		PEOPLE_OPEN_NOUNPL </a:t>
            </a:r>
            <a:r>
              <a:rPr lang="en-US" sz="2600" dirty="0" smtClean="0">
                <a:sym typeface="Wingdings" pitchFamily="2" charset="2"/>
              </a:rPr>
              <a:t>   </a:t>
            </a:r>
            <a:r>
              <a:rPr lang="en-US" sz="2600" dirty="0" smtClean="0"/>
              <a:t>PEOPLE_OPEN_NOUN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</a:pPr>
            <a:endParaRPr lang="en-US" sz="2600" dirty="0" smtClean="0"/>
          </a:p>
          <a:p>
            <a:pPr marL="514350" indent="-514350">
              <a:spcBef>
                <a:spcPct val="20000"/>
              </a:spcBef>
            </a:pPr>
            <a:r>
              <a:rPr lang="en-US" sz="2600" dirty="0" smtClean="0"/>
              <a:t>		‘started’ 		</a:t>
            </a:r>
            <a:r>
              <a:rPr lang="en-US" sz="2600" dirty="0" smtClean="0">
                <a:sym typeface="Wingdings" pitchFamily="2" charset="2"/>
              </a:rPr>
              <a:t>  </a:t>
            </a:r>
            <a:r>
              <a:rPr lang="en-US" sz="2600" dirty="0" smtClean="0"/>
              <a:t>‘starting’</a:t>
            </a:r>
          </a:p>
          <a:p>
            <a:pPr marL="514350" indent="-514350">
              <a:spcBef>
                <a:spcPct val="20000"/>
              </a:spcBef>
            </a:pPr>
            <a:r>
              <a:rPr lang="en-US" sz="2600" dirty="0" smtClean="0"/>
              <a:t>		WATCH_VERBING  	</a:t>
            </a:r>
            <a:r>
              <a:rPr lang="en-US" sz="2600" dirty="0" smtClean="0">
                <a:sym typeface="Wingdings" pitchFamily="2" charset="2"/>
              </a:rPr>
              <a:t></a:t>
            </a:r>
            <a:r>
              <a:rPr lang="en-US" sz="2600" dirty="0" smtClean="0"/>
              <a:t>   WATCH_VERBED </a:t>
            </a:r>
          </a:p>
          <a:p>
            <a:endParaRPr lang="en-US" sz="28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286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38200"/>
            <a:ext cx="8153400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5. Speech error data: No errors reflecting ‘phonology’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24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We have some errors in spelling mode, without competing adjacency or repeat-hit effects:</a:t>
            </a:r>
          </a:p>
          <a:p>
            <a:r>
              <a:rPr lang="en-US" sz="2400" dirty="0" smtClean="0"/>
              <a:t>	a. {scrim} [</a:t>
            </a:r>
            <a:r>
              <a:rPr lang="en-US" sz="2400" dirty="0" err="1" smtClean="0"/>
              <a:t>er:spe</a:t>
            </a:r>
            <a:r>
              <a:rPr lang="en-US" sz="2400" dirty="0" smtClean="0"/>
              <a:t>] scream [</a:t>
            </a:r>
            <a:r>
              <a:rPr lang="en-US" sz="2400" dirty="0" err="1" smtClean="0"/>
              <a:t>spe</a:t>
            </a:r>
            <a:r>
              <a:rPr lang="en-US" sz="2400" dirty="0" smtClean="0"/>
              <a:t>] </a:t>
            </a:r>
          </a:p>
          <a:p>
            <a:r>
              <a:rPr lang="en-US" sz="2400" dirty="0" smtClean="0"/>
              <a:t>	b. {</a:t>
            </a:r>
            <a:r>
              <a:rPr lang="en-US" sz="2400" dirty="0" err="1" smtClean="0"/>
              <a:t>croford</a:t>
            </a:r>
            <a:r>
              <a:rPr lang="en-US" sz="2400" dirty="0" smtClean="0"/>
              <a:t>}[</a:t>
            </a:r>
            <a:r>
              <a:rPr lang="en-US" sz="2400" dirty="0" err="1" smtClean="0"/>
              <a:t>er:spe</a:t>
            </a:r>
            <a:r>
              <a:rPr lang="en-US" sz="2400" dirty="0" smtClean="0"/>
              <a:t>] Crawford [</a:t>
            </a:r>
            <a:r>
              <a:rPr lang="en-US" sz="2400" dirty="0" err="1" smtClean="0"/>
              <a:t>spe</a:t>
            </a:r>
            <a:r>
              <a:rPr lang="en-US" sz="2400" dirty="0" smtClean="0"/>
              <a:t>] </a:t>
            </a:r>
          </a:p>
          <a:p>
            <a:r>
              <a:rPr lang="en-US" sz="2400" dirty="0" smtClean="0"/>
              <a:t>	c. {</a:t>
            </a:r>
            <a:r>
              <a:rPr lang="en-US" sz="2400" dirty="0" err="1" smtClean="0"/>
              <a:t>opportunitity</a:t>
            </a:r>
            <a:r>
              <a:rPr lang="en-US" sz="2400" dirty="0" smtClean="0"/>
              <a:t>}[</a:t>
            </a:r>
            <a:r>
              <a:rPr lang="en-US" sz="2400" dirty="0" err="1" smtClean="0"/>
              <a:t>er:spe</a:t>
            </a:r>
            <a:r>
              <a:rPr lang="en-US" sz="2400" dirty="0" smtClean="0"/>
              <a:t>][</a:t>
            </a:r>
            <a:r>
              <a:rPr lang="en-US" sz="2400" dirty="0" err="1" smtClean="0"/>
              <a:t>bks</a:t>
            </a:r>
            <a:r>
              <a:rPr lang="en-US" sz="2400" dirty="0" smtClean="0"/>
              <a:t>] opportunity</a:t>
            </a:r>
          </a:p>
          <a:p>
            <a:pPr marL="514350" indent="-514350">
              <a:spcBef>
                <a:spcPct val="20000"/>
              </a:spcBef>
            </a:pPr>
            <a:endParaRPr lang="en-US" sz="2400" dirty="0" smtClean="0"/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Creative speakers, however, can reference some acoustic analysis to manipulate or simplify their production in symbolic mode.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Vinson et al (2009) observe that BSL speakers employ different channels for language production by symbolic and mouthing modes.</a:t>
            </a:r>
          </a:p>
          <a:p>
            <a:endParaRPr lang="en-US" sz="28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286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20 </a:t>
            </a:r>
            <a:r>
              <a:rPr lang="en-US" dirty="0" err="1" smtClean="0"/>
              <a:t>Minspeak</a:t>
            </a:r>
            <a:r>
              <a:rPr lang="en-US" dirty="0" smtClean="0"/>
              <a:t> (AAC) language system users, cognitively normal, not aphasic, only impaired in the motor production of speech</a:t>
            </a:r>
          </a:p>
          <a:p>
            <a:r>
              <a:rPr lang="en-US" dirty="0" smtClean="0"/>
              <a:t>Native English speakers</a:t>
            </a:r>
          </a:p>
          <a:p>
            <a:r>
              <a:rPr lang="en-US" dirty="0" smtClean="0"/>
              <a:t>Diagnosed with cerebral palsy</a:t>
            </a:r>
          </a:p>
          <a:p>
            <a:r>
              <a:rPr lang="en-US" dirty="0" smtClean="0"/>
              <a:t>Mean age:    30 years</a:t>
            </a:r>
          </a:p>
          <a:p>
            <a:r>
              <a:rPr lang="en-US" dirty="0" smtClean="0"/>
              <a:t>Gender:        15 men, 5 women</a:t>
            </a:r>
          </a:p>
          <a:p>
            <a:r>
              <a:rPr lang="en-US" dirty="0" smtClean="0"/>
              <a:t>Education:   19 have some college experience or degree</a:t>
            </a:r>
          </a:p>
          <a:p>
            <a:r>
              <a:rPr lang="en-US" dirty="0" smtClean="0"/>
              <a:t>Employment:   13 have part or full-time employment</a:t>
            </a:r>
          </a:p>
          <a:p>
            <a:r>
              <a:rPr lang="en-US" dirty="0" err="1" smtClean="0"/>
              <a:t>Avge</a:t>
            </a:r>
            <a:r>
              <a:rPr lang="en-US" dirty="0" smtClean="0"/>
              <a:t> time on their AAC devices: 5 years</a:t>
            </a:r>
          </a:p>
          <a:p>
            <a:r>
              <a:rPr lang="en-US" dirty="0" err="1" smtClean="0"/>
              <a:t>Avge</a:t>
            </a:r>
            <a:r>
              <a:rPr lang="en-US" dirty="0" smtClean="0"/>
              <a:t> Communication Rate: 12 wpm. (Range :  4.1-22.0 wpm)   </a:t>
            </a:r>
          </a:p>
          <a:p>
            <a:pPr>
              <a:buNone/>
            </a:pPr>
            <a:r>
              <a:rPr lang="en-US" dirty="0" smtClean="0"/>
              <a:t>     (NOTE:  Normal speakers estimated at </a:t>
            </a:r>
            <a:r>
              <a:rPr lang="en-US" dirty="0" err="1" smtClean="0"/>
              <a:t>avge</a:t>
            </a:r>
            <a:r>
              <a:rPr lang="en-US" dirty="0" smtClean="0"/>
              <a:t> 150 wpm)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153400" cy="523220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Introduction: About our speakers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2286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can identify two kinds of speech errors among our AAC users: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We have errors influenced by the morphology of the production forms.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We have errors influenced by the physical logistics (phonetics) of single-digit articulation. </a:t>
            </a:r>
          </a:p>
          <a:p>
            <a:pPr marL="971550" lvl="1" indent="-514350">
              <a:buNone/>
            </a:pPr>
            <a:endParaRPr lang="en-US" dirty="0" smtClean="0"/>
          </a:p>
          <a:p>
            <a:r>
              <a:rPr lang="en-US" dirty="0" smtClean="0"/>
              <a:t>We do not have errors reflecting auditory phonology.</a:t>
            </a:r>
          </a:p>
          <a:p>
            <a:endParaRPr lang="en-US" dirty="0" smtClean="0"/>
          </a:p>
          <a:p>
            <a:r>
              <a:rPr lang="en-US" dirty="0" smtClean="0"/>
              <a:t>Speech errors of AAC users seem to reflect the </a:t>
            </a:r>
            <a:r>
              <a:rPr lang="en-US" dirty="0" err="1" smtClean="0"/>
              <a:t>morpho</a:t>
            </a:r>
            <a:r>
              <a:rPr lang="en-US" dirty="0" smtClean="0"/>
              <a:t>-phonetics of word-forms for their production only; and not word-forms for perception.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153400" cy="523220"/>
          </a:xfrm>
          <a:prstGeom prst="rect">
            <a:avLst/>
          </a:prstGeom>
          <a:solidFill>
            <a:srgbClr val="FF000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5. Interim Summary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286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Repeated keystrokes as a factor in insertion and substitution errors:</a:t>
            </a:r>
          </a:p>
          <a:p>
            <a:pPr>
              <a:buNone/>
            </a:pPr>
            <a:r>
              <a:rPr lang="nb-NO" dirty="0" smtClean="0"/>
              <a:t>	’rose’ </a:t>
            </a:r>
            <a:r>
              <a:rPr lang="nb-NO" dirty="0" smtClean="0">
                <a:sym typeface="Wingdings" pitchFamily="2" charset="2"/>
              </a:rPr>
              <a:t> ’</a:t>
            </a:r>
            <a:r>
              <a:rPr lang="nb-NO" dirty="0" smtClean="0"/>
              <a:t>roose’</a:t>
            </a:r>
            <a:endParaRPr lang="en-US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729" t="49759" r="9453" b="24924"/>
          <a:stretch>
            <a:fillRect/>
          </a:stretch>
        </p:blipFill>
        <p:spPr bwMode="auto">
          <a:xfrm>
            <a:off x="457200" y="2743200"/>
            <a:ext cx="8458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3810001" y="3047999"/>
            <a:ext cx="2438400" cy="15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2667001" y="3200399"/>
            <a:ext cx="3505200" cy="6096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 l="1875" t="58000" r="56250" b="31000"/>
          <a:stretch>
            <a:fillRect/>
          </a:stretch>
        </p:blipFill>
        <p:spPr bwMode="auto">
          <a:xfrm>
            <a:off x="457200" y="4495800"/>
            <a:ext cx="5105400" cy="8382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5562600"/>
            <a:ext cx="8229600" cy="101566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honetics: or phonemics?  </a:t>
            </a:r>
          </a:p>
          <a:p>
            <a:pPr>
              <a:buFont typeface="Wingdings"/>
              <a:buChar char="à"/>
            </a:pP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repeating the same hit physically and computationally easier  than moving to new location and hitting a different key?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685800"/>
            <a:ext cx="8229600" cy="523220"/>
          </a:xfrm>
          <a:prstGeom prst="rect">
            <a:avLst/>
          </a:prstGeom>
          <a:solidFill>
            <a:srgbClr val="FC0CBD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 Errors with Repeat Hits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1000" y="1524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Repeated keystrokes also a factor in </a:t>
            </a:r>
            <a:r>
              <a:rPr lang="en-US" dirty="0" err="1" smtClean="0"/>
              <a:t>Minspeak</a:t>
            </a:r>
            <a:r>
              <a:rPr lang="en-US" dirty="0" smtClean="0"/>
              <a:t> errors.</a:t>
            </a:r>
          </a:p>
          <a:p>
            <a:pPr>
              <a:buNone/>
            </a:pPr>
            <a:r>
              <a:rPr lang="en-US" dirty="0" smtClean="0"/>
              <a:t>Double-hits on the same key in speech errors with mixed number of hits:</a:t>
            </a:r>
            <a:r>
              <a:rPr lang="nb-NO" dirty="0" smtClean="0"/>
              <a:t>	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7200" y="685800"/>
            <a:ext cx="8229600" cy="523220"/>
          </a:xfrm>
          <a:prstGeom prst="rect">
            <a:avLst/>
          </a:prstGeom>
          <a:solidFill>
            <a:srgbClr val="FC0CBD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 Errors with Repeat Hits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28750" t="28125" r="33750" b="16667"/>
          <a:stretch>
            <a:fillRect/>
          </a:stretch>
        </p:blipFill>
        <p:spPr bwMode="auto">
          <a:xfrm>
            <a:off x="152400" y="2438400"/>
            <a:ext cx="45720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28750" t="33334" r="34375" b="20833"/>
          <a:stretch>
            <a:fillRect/>
          </a:stretch>
        </p:blipFill>
        <p:spPr bwMode="auto">
          <a:xfrm>
            <a:off x="4495800" y="3276600"/>
            <a:ext cx="4495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381000" y="1524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16002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How are AAC speakers like ASL speakers and vocal articulators in their language production?; how are they different?</a:t>
            </a:r>
            <a:endParaRPr lang="en-US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pPr>
              <a:buNone/>
            </a:pPr>
            <a:endParaRPr lang="en-US" sz="23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798493"/>
            <a:ext cx="8229600" cy="52322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 Questions and More Thoughts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1524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l="24375" t="35556" r="20000" b="24444"/>
          <a:stretch>
            <a:fillRect/>
          </a:stretch>
        </p:blipFill>
        <p:spPr bwMode="auto">
          <a:xfrm>
            <a:off x="914400" y="3429000"/>
            <a:ext cx="6781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95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can we say about the relation between production and perception </a:t>
            </a:r>
            <a:r>
              <a:rPr lang="en-US" sz="2800" smtClean="0"/>
              <a:t>word-forms?</a:t>
            </a:r>
            <a:endParaRPr lang="en-US" sz="1200" dirty="0" smtClean="0"/>
          </a:p>
          <a:p>
            <a:r>
              <a:rPr lang="en-US" sz="2800" dirty="0" smtClean="0"/>
              <a:t>What is the role of word frequency?</a:t>
            </a:r>
            <a:endParaRPr lang="en-US" sz="1200" dirty="0" smtClean="0"/>
          </a:p>
          <a:p>
            <a:r>
              <a:rPr lang="en-US" sz="2800" dirty="0" smtClean="0"/>
              <a:t>What aspects of word-forms for production are  part of language-specific  endowment as opposed to language modality? – perhaps repeating signal?</a:t>
            </a:r>
            <a:endParaRPr lang="en-US" sz="1200" dirty="0" smtClean="0"/>
          </a:p>
          <a:p>
            <a:r>
              <a:rPr lang="en-US" sz="2800" dirty="0" smtClean="0"/>
              <a:t>Are there distinctive features for AAC production?</a:t>
            </a:r>
          </a:p>
          <a:p>
            <a:r>
              <a:rPr lang="en-US" sz="2800" dirty="0" smtClean="0"/>
              <a:t>What is the role of the visual feedback?</a:t>
            </a:r>
            <a:endParaRPr lang="en-US" sz="1200" dirty="0" smtClean="0"/>
          </a:p>
          <a:p>
            <a:r>
              <a:rPr lang="en-US" sz="2800" dirty="0" smtClean="0"/>
              <a:t>And more questions…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798493"/>
            <a:ext cx="8229600" cy="52322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 Questions and More Thoughts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1524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798493"/>
            <a:ext cx="8229600" cy="52322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 Questions and More Thoughts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1524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3886200" cy="182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	</a:t>
            </a:r>
            <a:r>
              <a:rPr lang="en-US" sz="2000" i="1" dirty="0" smtClean="0"/>
              <a:t>Flow of information in the WEAVER++ model of language production, monitoring, and processing (</a:t>
            </a:r>
            <a:r>
              <a:rPr lang="en-US" sz="2000" i="1" dirty="0" err="1" smtClean="0"/>
              <a:t>Roelofs</a:t>
            </a:r>
            <a:r>
              <a:rPr lang="en-US" sz="2000" i="1" dirty="0" smtClean="0"/>
              <a:t> 2005)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39375" t="23000" r="26250" b="22000"/>
          <a:stretch>
            <a:fillRect/>
          </a:stretch>
        </p:blipFill>
        <p:spPr bwMode="auto">
          <a:xfrm>
            <a:off x="4191000" y="2438400"/>
            <a:ext cx="41910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152400" y="1295400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2400" dirty="0" smtClean="0"/>
              <a:t>What can we say about relation between production and perception word forms?  A model of language production distinguishing word forms for perception and production: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19800" y="3733800"/>
            <a:ext cx="1524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191000" y="4191000"/>
            <a:ext cx="1524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3400" y="27432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400" dirty="0" smtClean="0"/>
              <a:t>No internal loop inherent or necessary.</a:t>
            </a:r>
          </a:p>
          <a:p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 rot="19193416">
            <a:off x="5567048" y="4071114"/>
            <a:ext cx="263834" cy="4462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8081388">
            <a:off x="6879105" y="4661222"/>
            <a:ext cx="291073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2209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100" b="1" dirty="0" smtClean="0"/>
              <a:t>Each key has a unique identity, defined by:</a:t>
            </a:r>
          </a:p>
          <a:p>
            <a:pPr>
              <a:buNone/>
            </a:pPr>
            <a:endParaRPr lang="en-US" b="1" dirty="0" smtClean="0"/>
          </a:p>
          <a:p>
            <a:endParaRPr lang="en-US" sz="2300" b="1" dirty="0" smtClean="0"/>
          </a:p>
          <a:p>
            <a:r>
              <a:rPr lang="en-US" sz="2300" b="1" dirty="0" smtClean="0"/>
              <a:t>Location in two dim.:	   </a:t>
            </a:r>
            <a:r>
              <a:rPr lang="en-US" sz="2300" dirty="0" smtClean="0"/>
              <a:t>[12A,5D] 	[13A,4D] 	[11A,1D]</a:t>
            </a:r>
            <a:endParaRPr lang="en-US" sz="2300" b="1" dirty="0" smtClean="0"/>
          </a:p>
          <a:p>
            <a:r>
              <a:rPr lang="en-US" sz="2300" b="1" dirty="0" smtClean="0"/>
              <a:t>Unique icon identity:	</a:t>
            </a:r>
            <a:r>
              <a:rPr lang="en-US" sz="2300" dirty="0" smtClean="0"/>
              <a:t>   PEOPLE [P]	 MEDICAL [,]	NOUN</a:t>
            </a:r>
          </a:p>
          <a:p>
            <a:pPr>
              <a:buNone/>
            </a:pPr>
            <a:endParaRPr lang="en-US" sz="23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125" t="13000" r="3125" b="38849"/>
          <a:stretch>
            <a:fillRect/>
          </a:stretch>
        </p:blipFill>
        <p:spPr bwMode="auto">
          <a:xfrm>
            <a:off x="38100" y="3733800"/>
            <a:ext cx="9029700" cy="2898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6400800" y="5715000"/>
            <a:ext cx="457200" cy="4572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5524500" y="4381501"/>
            <a:ext cx="1524001" cy="9906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l="66812" t="49759" r="26859" b="40114"/>
          <a:stretch>
            <a:fillRect/>
          </a:stretch>
        </p:blipFill>
        <p:spPr bwMode="auto">
          <a:xfrm>
            <a:off x="3352800" y="1981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72350" t="40898" r="21321" b="48975"/>
          <a:stretch>
            <a:fillRect/>
          </a:stretch>
        </p:blipFill>
        <p:spPr bwMode="auto">
          <a:xfrm>
            <a:off x="5029200" y="1981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l="61274" t="13049" r="32396" b="76824"/>
          <a:stretch>
            <a:fillRect/>
          </a:stretch>
        </p:blipFill>
        <p:spPr bwMode="auto">
          <a:xfrm>
            <a:off x="6781800" y="1981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" y="798493"/>
            <a:ext cx="8229600" cy="52322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More Thoughts: Distinctive features?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8600" y="2743200"/>
            <a:ext cx="82296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1524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62000"/>
            <a:ext cx="8382000" cy="523220"/>
          </a:xfrm>
          <a:prstGeom prst="rect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References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3400" y="1447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endParaRPr lang="en-US" sz="1600" dirty="0" smtClean="0"/>
          </a:p>
          <a:p>
            <a:pPr indent="457200"/>
            <a:endParaRPr lang="en-US" sz="1600" dirty="0" smtClean="0"/>
          </a:p>
          <a:p>
            <a:pPr indent="457200"/>
            <a:endParaRPr lang="en-US" sz="16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447800"/>
            <a:ext cx="86106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/>
              <a:t>Blevins, J. (2004). </a:t>
            </a:r>
            <a:r>
              <a:rPr lang="en-US" sz="1400" i="1" dirty="0" smtClean="0"/>
              <a:t>Evolutionary phonology: The emergence of sound patterns</a:t>
            </a:r>
            <a:r>
              <a:rPr lang="en-US" sz="1400" dirty="0" smtClean="0"/>
              <a:t>. Cambridge: Cambridge University Press.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 err="1" smtClean="0"/>
              <a:t>Hartsuiker</a:t>
            </a:r>
            <a:r>
              <a:rPr lang="en-US" sz="1400" dirty="0" smtClean="0"/>
              <a:t>, R. J. , R. </a:t>
            </a:r>
            <a:r>
              <a:rPr lang="en-US" sz="1400" dirty="0" err="1" smtClean="0"/>
              <a:t>Bastiaanse</a:t>
            </a:r>
            <a:r>
              <a:rPr lang="en-US" sz="1400" dirty="0" smtClean="0"/>
              <a:t>, A. </a:t>
            </a:r>
            <a:r>
              <a:rPr lang="en-US" sz="1400" dirty="0" err="1" smtClean="0"/>
              <a:t>Postma</a:t>
            </a:r>
            <a:r>
              <a:rPr lang="en-US" sz="1400" dirty="0" smtClean="0"/>
              <a:t> &amp; F. </a:t>
            </a:r>
            <a:r>
              <a:rPr lang="en-US" sz="1400" dirty="0" err="1" smtClean="0"/>
              <a:t>Wijnen</a:t>
            </a:r>
            <a:r>
              <a:rPr lang="en-US" sz="1400" dirty="0" smtClean="0"/>
              <a:t> (Eds.) (2005) </a:t>
            </a:r>
            <a:r>
              <a:rPr lang="en-US" sz="1400" i="1" dirty="0" smtClean="0"/>
              <a:t>Phonological encoding and monitoring in normal and pathological speech.</a:t>
            </a:r>
            <a:r>
              <a:rPr lang="en-US" sz="1400" dirty="0" smtClean="0"/>
              <a:t> New York: Psychology Press.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 err="1" smtClean="0"/>
              <a:t>Hayes,B</a:t>
            </a:r>
            <a:r>
              <a:rPr lang="en-US" sz="1400" dirty="0" smtClean="0"/>
              <a:t>., Kirchner, R., </a:t>
            </a:r>
            <a:r>
              <a:rPr lang="en-US" sz="1400" dirty="0" err="1" smtClean="0"/>
              <a:t>Steriade</a:t>
            </a:r>
            <a:r>
              <a:rPr lang="en-US" sz="1400" dirty="0" smtClean="0"/>
              <a:t>, D.(Eds.)  (2004) </a:t>
            </a:r>
            <a:r>
              <a:rPr lang="en-US" sz="1400" i="1" dirty="0" smtClean="0"/>
              <a:t>Phonetically Based Phonology</a:t>
            </a:r>
            <a:r>
              <a:rPr lang="en-US" sz="1400" dirty="0" smtClean="0"/>
              <a:t>. Cambridge: Cambridge University Press.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 err="1" smtClean="0"/>
              <a:t>Levelt</a:t>
            </a:r>
            <a:r>
              <a:rPr lang="en-US" sz="1400" dirty="0" smtClean="0"/>
              <a:t>, W. J. M., </a:t>
            </a:r>
            <a:r>
              <a:rPr lang="en-US" sz="1400" dirty="0" err="1" smtClean="0"/>
              <a:t>Roelofs</a:t>
            </a:r>
            <a:r>
              <a:rPr lang="en-US" sz="1400" dirty="0" smtClean="0"/>
              <a:t>, A.. &amp; Meyer, A. S. (1999). A theory of lexical access in speech production. </a:t>
            </a:r>
            <a:r>
              <a:rPr lang="en-US" sz="1400" i="1" dirty="0" smtClean="0"/>
              <a:t>Behavioral and Brain Sciences, 22,</a:t>
            </a:r>
            <a:r>
              <a:rPr lang="en-US" sz="1400" dirty="0" smtClean="0"/>
              <a:t> 61-75.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 err="1" smtClean="0"/>
              <a:t>Leuninger</a:t>
            </a:r>
            <a:r>
              <a:rPr lang="en-US" sz="1400" dirty="0" smtClean="0"/>
              <a:t>, Helen, </a:t>
            </a:r>
            <a:r>
              <a:rPr lang="en-US" sz="1400" dirty="0" err="1" smtClean="0"/>
              <a:t>Hohenberger</a:t>
            </a:r>
            <a:r>
              <a:rPr lang="en-US" sz="1400" dirty="0" smtClean="0"/>
              <a:t>, Annette, </a:t>
            </a:r>
            <a:r>
              <a:rPr lang="en-US" sz="1400" dirty="0" err="1" smtClean="0"/>
              <a:t>Waleschkowski</a:t>
            </a:r>
            <a:r>
              <a:rPr lang="en-US" sz="1400" dirty="0" smtClean="0"/>
              <a:t>, Eva, </a:t>
            </a:r>
            <a:r>
              <a:rPr lang="en-US" sz="1400" dirty="0" err="1" smtClean="0"/>
              <a:t>Menges</a:t>
            </a:r>
            <a:r>
              <a:rPr lang="en-US" sz="1400" dirty="0" smtClean="0"/>
              <a:t>, </a:t>
            </a:r>
            <a:r>
              <a:rPr lang="en-US" sz="1400" dirty="0" err="1" smtClean="0"/>
              <a:t>Elke</a:t>
            </a:r>
            <a:r>
              <a:rPr lang="en-US" sz="1400" dirty="0" smtClean="0"/>
              <a:t>, and Daniela </a:t>
            </a:r>
            <a:r>
              <a:rPr lang="en-US" sz="1400" dirty="0" err="1" smtClean="0"/>
              <a:t>Happ</a:t>
            </a:r>
            <a:r>
              <a:rPr lang="en-US" sz="1400" dirty="0" smtClean="0"/>
              <a:t>. 2004. The impact of modality on language production: evidence from slips of the tongue and hand. In Interdisciplinary Approaches to Language Production, ed. by Thomas </a:t>
            </a:r>
            <a:r>
              <a:rPr lang="en-US" sz="1400" dirty="0" err="1" smtClean="0"/>
              <a:t>Pechman</a:t>
            </a:r>
            <a:r>
              <a:rPr lang="en-US" sz="1400" dirty="0" smtClean="0"/>
              <a:t> and Christopher </a:t>
            </a:r>
            <a:r>
              <a:rPr lang="en-US" sz="1400" dirty="0" err="1" smtClean="0"/>
              <a:t>Habel</a:t>
            </a:r>
            <a:r>
              <a:rPr lang="en-US" sz="1400" dirty="0" smtClean="0"/>
              <a:t>, 219–277. Berlin and New York: Mouton de </a:t>
            </a:r>
            <a:r>
              <a:rPr lang="en-US" sz="1400" dirty="0" err="1" smtClean="0"/>
              <a:t>Gruyter</a:t>
            </a:r>
            <a:r>
              <a:rPr lang="en-US" sz="1400" dirty="0" smtClean="0"/>
              <a:t>.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 err="1" smtClean="0"/>
              <a:t>MacWhinney</a:t>
            </a:r>
            <a:r>
              <a:rPr lang="en-US" sz="1400" dirty="0" smtClean="0"/>
              <a:t>, B. (2005). The emergence of linguistic forms in times. </a:t>
            </a:r>
            <a:r>
              <a:rPr lang="en-US" sz="1400" i="1" dirty="0" smtClean="0"/>
              <a:t>Connection Science</a:t>
            </a:r>
            <a:r>
              <a:rPr lang="en-US" sz="1400" dirty="0" smtClean="0"/>
              <a:t>, 17:3-4, 191-211.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 err="1" smtClean="0"/>
              <a:t>Roelofs</a:t>
            </a:r>
            <a:r>
              <a:rPr lang="en-US" sz="1400" dirty="0" smtClean="0"/>
              <a:t>, A. (2005). Spoken word planning, comprehending, and self-monitoring: Evaluation of WEAVER++. In R. J. </a:t>
            </a:r>
            <a:r>
              <a:rPr lang="en-US" sz="1400" dirty="0" err="1" smtClean="0"/>
              <a:t>Hartsuiker</a:t>
            </a:r>
            <a:r>
              <a:rPr lang="en-US" sz="1400" dirty="0" smtClean="0"/>
              <a:t>, R. </a:t>
            </a:r>
            <a:r>
              <a:rPr lang="en-US" sz="1400" dirty="0" err="1" smtClean="0"/>
              <a:t>Bastiaanse</a:t>
            </a:r>
            <a:r>
              <a:rPr lang="en-US" sz="1400" dirty="0" smtClean="0"/>
              <a:t>, A. </a:t>
            </a:r>
            <a:r>
              <a:rPr lang="en-US" sz="1400" dirty="0" err="1" smtClean="0"/>
              <a:t>Postma</a:t>
            </a:r>
            <a:r>
              <a:rPr lang="en-US" sz="1400" dirty="0" smtClean="0"/>
              <a:t> &amp; F. </a:t>
            </a:r>
            <a:r>
              <a:rPr lang="en-US" sz="1400" dirty="0" err="1" smtClean="0"/>
              <a:t>Wijnen</a:t>
            </a:r>
            <a:r>
              <a:rPr lang="en-US" sz="1400" dirty="0" smtClean="0"/>
              <a:t> (Eds.), </a:t>
            </a:r>
            <a:r>
              <a:rPr lang="en-US" sz="1400" i="1" dirty="0" smtClean="0"/>
              <a:t>Phonological encoding and monitoring in normal and pathological speech.</a:t>
            </a:r>
            <a:r>
              <a:rPr lang="en-US" sz="1400" dirty="0" smtClean="0"/>
              <a:t> New York: Psychology Press.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 smtClean="0"/>
              <a:t>Vinson, D. P., Thompson, R., Skinner, R., Fox, N. &amp; </a:t>
            </a:r>
            <a:r>
              <a:rPr lang="en-US" sz="1400" dirty="0" err="1" smtClean="0"/>
              <a:t>Vigliocco</a:t>
            </a:r>
            <a:r>
              <a:rPr lang="en-US" sz="1400" dirty="0" smtClean="0"/>
              <a:t>, G. (2009).  The hands and mouth do not always slip together in British Sign Language: Dissociating </a:t>
            </a:r>
            <a:r>
              <a:rPr lang="en-US" sz="1400" dirty="0" err="1" smtClean="0"/>
              <a:t>articulatory</a:t>
            </a:r>
            <a:r>
              <a:rPr lang="en-US" sz="1400" dirty="0" smtClean="0"/>
              <a:t> channels in the lexicon.  </a:t>
            </a:r>
            <a:r>
              <a:rPr lang="en-US" sz="1400" i="1" dirty="0" err="1" smtClean="0"/>
              <a:t>CogSci</a:t>
            </a:r>
            <a:r>
              <a:rPr lang="en-US" sz="1400" i="1" dirty="0" smtClean="0"/>
              <a:t> 2009 Proceedings.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 smtClean="0"/>
              <a:t>Wilson, M. and </a:t>
            </a:r>
            <a:r>
              <a:rPr lang="en-US" sz="1400" dirty="0" err="1" smtClean="0"/>
              <a:t>Emmorey</a:t>
            </a:r>
            <a:r>
              <a:rPr lang="en-US" sz="1400" dirty="0" smtClean="0"/>
              <a:t>, K. (2006). Comparing Sign Language and Speech Reveals a Universal Limit on Short-Term Memory Capacity. </a:t>
            </a:r>
            <a:r>
              <a:rPr lang="en-US" sz="1400" i="1" dirty="0" smtClean="0"/>
              <a:t>Psychological Science</a:t>
            </a:r>
            <a:r>
              <a:rPr lang="en-US" sz="1400" dirty="0" smtClean="0"/>
              <a:t>, 17: 682-683,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1524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696200" cy="12192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5700" dirty="0" smtClean="0">
                <a:solidFill>
                  <a:srgbClr val="002060"/>
                </a:solidFill>
              </a:rPr>
              <a:t>tenny@linguist.org</a:t>
            </a:r>
          </a:p>
          <a:p>
            <a:pPr algn="ctr">
              <a:buNone/>
            </a:pPr>
            <a:r>
              <a:rPr lang="en-US" sz="5700" dirty="0" smtClean="0">
                <a:solidFill>
                  <a:srgbClr val="002060"/>
                </a:solidFill>
              </a:rPr>
              <a:t>khill@pitt.edu</a:t>
            </a:r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153400" cy="52322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Contact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524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6962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>
                <a:solidFill>
                  <a:srgbClr val="002060"/>
                </a:solidFill>
              </a:rPr>
              <a:t>The End</a:t>
            </a:r>
            <a:endParaRPr lang="en-US" sz="6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153400" cy="523220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524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Interviews – dyadic conversations</a:t>
            </a:r>
          </a:p>
          <a:p>
            <a:r>
              <a:rPr lang="en-US" dirty="0" smtClean="0"/>
              <a:t>Language activity monitor (LAM) recorded log files</a:t>
            </a:r>
          </a:p>
          <a:p>
            <a:r>
              <a:rPr lang="en-US" dirty="0" smtClean="0"/>
              <a:t>Log files used to generate transcripts</a:t>
            </a:r>
          </a:p>
          <a:p>
            <a:r>
              <a:rPr lang="en-US" dirty="0" smtClean="0"/>
              <a:t>Manual annotation: 96% inter-rater reliability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914400"/>
            <a:ext cx="8153400" cy="523220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Introduction: About our transcripts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286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I have a really nice little home which I rent with the option to buy someday, but it's in a nice neighborhood.</a:t>
            </a:r>
          </a:p>
          <a:p>
            <a:r>
              <a:rPr lang="en-US" dirty="0" smtClean="0"/>
              <a:t>No, it's just me and old O--- my dog that is.</a:t>
            </a:r>
          </a:p>
          <a:p>
            <a:r>
              <a:rPr lang="en-US" dirty="0" smtClean="0"/>
              <a:t>high school.</a:t>
            </a:r>
          </a:p>
          <a:p>
            <a:r>
              <a:rPr lang="en-US" dirty="0" smtClean="0"/>
              <a:t>I'm planning </a:t>
            </a:r>
            <a:r>
              <a:rPr lang="en-US" b="1" dirty="0" smtClean="0">
                <a:solidFill>
                  <a:srgbClr val="FF0000"/>
                </a:solidFill>
              </a:rPr>
              <a:t>{</a:t>
            </a:r>
            <a:r>
              <a:rPr lang="en-US" b="1" dirty="0" err="1" smtClean="0">
                <a:solidFill>
                  <a:srgbClr val="FF0000"/>
                </a:solidFill>
              </a:rPr>
              <a:t>jj</a:t>
            </a:r>
            <a:r>
              <a:rPr lang="en-US" b="1" dirty="0" smtClean="0">
                <a:solidFill>
                  <a:srgbClr val="FF0000"/>
                </a:solidFill>
              </a:rPr>
              <a:t>} </a:t>
            </a:r>
            <a:r>
              <a:rPr lang="en-US" b="1" dirty="0" smtClean="0">
                <a:solidFill>
                  <a:srgbClr val="00B050"/>
                </a:solidFill>
              </a:rPr>
              <a:t>[</a:t>
            </a:r>
            <a:r>
              <a:rPr lang="en-US" b="1" dirty="0" err="1" smtClean="0">
                <a:solidFill>
                  <a:srgbClr val="00B050"/>
                </a:solidFill>
              </a:rPr>
              <a:t>er:spe</a:t>
            </a:r>
            <a:r>
              <a:rPr lang="en-US" b="1" dirty="0" smtClean="0">
                <a:solidFill>
                  <a:srgbClr val="00B050"/>
                </a:solidFill>
              </a:rPr>
              <a:t>] </a:t>
            </a:r>
            <a:r>
              <a:rPr lang="en-US" b="1" dirty="0" smtClean="0">
                <a:solidFill>
                  <a:srgbClr val="C00000"/>
                </a:solidFill>
              </a:rPr>
              <a:t>[</a:t>
            </a:r>
            <a:r>
              <a:rPr lang="en-US" b="1" dirty="0" err="1" smtClean="0">
                <a:solidFill>
                  <a:srgbClr val="C00000"/>
                </a:solidFill>
              </a:rPr>
              <a:t>bks</a:t>
            </a:r>
            <a:r>
              <a:rPr lang="en-US" b="1" dirty="0" smtClean="0">
                <a:solidFill>
                  <a:srgbClr val="C00000"/>
                </a:solidFill>
              </a:rPr>
              <a:t>] </a:t>
            </a:r>
            <a:r>
              <a:rPr lang="en-US" dirty="0" smtClean="0"/>
              <a:t>to go to college here someday hopefully.</a:t>
            </a:r>
          </a:p>
          <a:p>
            <a:r>
              <a:rPr lang="en-US" dirty="0" smtClean="0"/>
              <a:t>I've been saying that for a couple years.</a:t>
            </a:r>
          </a:p>
          <a:p>
            <a:r>
              <a:rPr lang="en-US" dirty="0" smtClean="0"/>
              <a:t>I need to just do it.</a:t>
            </a:r>
          </a:p>
          <a:p>
            <a:r>
              <a:rPr lang="en-US" dirty="0" smtClean="0"/>
              <a:t>I help do trainings with V--- then I sit on a couple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{a} </a:t>
            </a:r>
            <a:r>
              <a:rPr lang="en-US" b="1" dirty="0" smtClean="0">
                <a:solidFill>
                  <a:srgbClr val="00B050"/>
                </a:solidFill>
              </a:rPr>
              <a:t>[</a:t>
            </a:r>
            <a:r>
              <a:rPr lang="en-US" b="1" dirty="0" err="1" smtClean="0">
                <a:solidFill>
                  <a:srgbClr val="00B050"/>
                </a:solidFill>
              </a:rPr>
              <a:t>er:sem</a:t>
            </a:r>
            <a:r>
              <a:rPr lang="en-US" b="1" dirty="0" smtClean="0">
                <a:solidFill>
                  <a:srgbClr val="00B050"/>
                </a:solidFill>
              </a:rPr>
              <a:t>] </a:t>
            </a:r>
            <a:r>
              <a:rPr lang="en-US" b="1" dirty="0" smtClean="0">
                <a:solidFill>
                  <a:srgbClr val="C00000"/>
                </a:solidFill>
              </a:rPr>
              <a:t>[</a:t>
            </a:r>
            <a:r>
              <a:rPr lang="en-US" b="1" dirty="0" err="1" smtClean="0">
                <a:solidFill>
                  <a:srgbClr val="C00000"/>
                </a:solidFill>
              </a:rPr>
              <a:t>bks</a:t>
            </a:r>
            <a:r>
              <a:rPr lang="en-US" b="1" dirty="0" smtClean="0">
                <a:solidFill>
                  <a:srgbClr val="C00000"/>
                </a:solidFill>
              </a:rPr>
              <a:t>] </a:t>
            </a:r>
            <a:r>
              <a:rPr lang="en-US" dirty="0" smtClean="0"/>
              <a:t>state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{board} </a:t>
            </a:r>
            <a:r>
              <a:rPr lang="en-US" b="1" dirty="0" smtClean="0">
                <a:solidFill>
                  <a:srgbClr val="00B050"/>
                </a:solidFill>
              </a:rPr>
              <a:t>[</a:t>
            </a:r>
            <a:r>
              <a:rPr lang="en-US" b="1" dirty="0" err="1" smtClean="0">
                <a:solidFill>
                  <a:srgbClr val="00B050"/>
                </a:solidFill>
              </a:rPr>
              <a:t>er:sem</a:t>
            </a:r>
            <a:r>
              <a:rPr lang="en-US" b="1" dirty="0" smtClean="0">
                <a:solidFill>
                  <a:srgbClr val="00B050"/>
                </a:solidFill>
              </a:rPr>
              <a:t>] </a:t>
            </a:r>
            <a:r>
              <a:rPr lang="en-US" b="1" dirty="0" smtClean="0">
                <a:solidFill>
                  <a:srgbClr val="C00000"/>
                </a:solidFill>
              </a:rPr>
              <a:t>[</a:t>
            </a:r>
            <a:r>
              <a:rPr lang="en-US" b="1" dirty="0" err="1" smtClean="0">
                <a:solidFill>
                  <a:srgbClr val="C00000"/>
                </a:solidFill>
              </a:rPr>
              <a:t>bks</a:t>
            </a:r>
            <a:r>
              <a:rPr lang="en-US" b="1" dirty="0" smtClean="0">
                <a:solidFill>
                  <a:srgbClr val="C00000"/>
                </a:solidFill>
              </a:rPr>
              <a:t>] </a:t>
            </a:r>
            <a:r>
              <a:rPr lang="en-US" b="1" dirty="0" smtClean="0">
                <a:solidFill>
                  <a:srgbClr val="FF0000"/>
                </a:solidFill>
              </a:rPr>
              <a:t>{</a:t>
            </a:r>
            <a:r>
              <a:rPr lang="en-US" b="1" dirty="0" err="1" smtClean="0">
                <a:solidFill>
                  <a:srgbClr val="FF0000"/>
                </a:solidFill>
              </a:rPr>
              <a:t>boader</a:t>
            </a:r>
            <a:r>
              <a:rPr lang="en-US" b="1" dirty="0" smtClean="0">
                <a:solidFill>
                  <a:srgbClr val="FF0000"/>
                </a:solidFill>
              </a:rPr>
              <a:t>} </a:t>
            </a:r>
            <a:r>
              <a:rPr lang="en-US" b="1" dirty="0" smtClean="0">
                <a:solidFill>
                  <a:srgbClr val="00B050"/>
                </a:solidFill>
              </a:rPr>
              <a:t>[</a:t>
            </a:r>
            <a:r>
              <a:rPr lang="en-US" b="1" dirty="0" err="1" smtClean="0">
                <a:solidFill>
                  <a:srgbClr val="00B050"/>
                </a:solidFill>
              </a:rPr>
              <a:t>er:spe</a:t>
            </a:r>
            <a:r>
              <a:rPr lang="en-US" b="1" dirty="0" smtClean="0">
                <a:solidFill>
                  <a:srgbClr val="00B050"/>
                </a:solidFill>
              </a:rPr>
              <a:t>] </a:t>
            </a:r>
            <a:r>
              <a:rPr lang="en-US" b="1" dirty="0" smtClean="0">
                <a:solidFill>
                  <a:srgbClr val="C00000"/>
                </a:solidFill>
              </a:rPr>
              <a:t>[</a:t>
            </a:r>
            <a:r>
              <a:rPr lang="en-US" b="1" dirty="0" err="1" smtClean="0">
                <a:solidFill>
                  <a:srgbClr val="C00000"/>
                </a:solidFill>
              </a:rPr>
              <a:t>bks</a:t>
            </a:r>
            <a:r>
              <a:rPr lang="en-US" b="1" dirty="0" smtClean="0">
                <a:solidFill>
                  <a:srgbClr val="C00000"/>
                </a:solidFill>
              </a:rPr>
              <a:t>] </a:t>
            </a:r>
            <a:r>
              <a:rPr lang="en-US" dirty="0" smtClean="0"/>
              <a:t>boards for the disabled.</a:t>
            </a:r>
          </a:p>
          <a:p>
            <a:r>
              <a:rPr lang="en-US" dirty="0" smtClean="0"/>
              <a:t>It'll be a year October since I've started.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762000"/>
            <a:ext cx="81534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Introduction: About our speakers and transcripts.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 excerpt from a transcript shows normal grammatical competence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286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I have a really nice little home which I rent with the option to buy someday, but it's in a nice neighborhood.</a:t>
            </a:r>
          </a:p>
          <a:p>
            <a:r>
              <a:rPr lang="en-US" dirty="0" smtClean="0"/>
              <a:t>No, it's just me and old O--- my dog that is.</a:t>
            </a:r>
          </a:p>
          <a:p>
            <a:r>
              <a:rPr lang="en-US" dirty="0" smtClean="0"/>
              <a:t>high school.</a:t>
            </a:r>
          </a:p>
          <a:p>
            <a:r>
              <a:rPr lang="en-US" dirty="0" smtClean="0"/>
              <a:t>I'm planning </a:t>
            </a:r>
            <a:r>
              <a:rPr lang="en-US" b="1" dirty="0" smtClean="0">
                <a:solidFill>
                  <a:srgbClr val="FF0000"/>
                </a:solidFill>
              </a:rPr>
              <a:t>{</a:t>
            </a:r>
            <a:r>
              <a:rPr lang="en-US" b="1" dirty="0" err="1" smtClean="0">
                <a:solidFill>
                  <a:srgbClr val="FF0000"/>
                </a:solidFill>
              </a:rPr>
              <a:t>jj</a:t>
            </a:r>
            <a:r>
              <a:rPr lang="en-US" b="1" dirty="0" smtClean="0">
                <a:solidFill>
                  <a:srgbClr val="FF0000"/>
                </a:solidFill>
              </a:rPr>
              <a:t>} </a:t>
            </a:r>
            <a:r>
              <a:rPr lang="en-US" b="1" dirty="0" smtClean="0">
                <a:solidFill>
                  <a:srgbClr val="00B050"/>
                </a:solidFill>
              </a:rPr>
              <a:t>[</a:t>
            </a:r>
            <a:r>
              <a:rPr lang="en-US" b="1" dirty="0" err="1" smtClean="0">
                <a:solidFill>
                  <a:srgbClr val="00B050"/>
                </a:solidFill>
              </a:rPr>
              <a:t>er:spe</a:t>
            </a:r>
            <a:r>
              <a:rPr lang="en-US" b="1" dirty="0" smtClean="0">
                <a:solidFill>
                  <a:srgbClr val="00B050"/>
                </a:solidFill>
              </a:rPr>
              <a:t>] </a:t>
            </a:r>
            <a:r>
              <a:rPr lang="en-US" b="1" dirty="0" smtClean="0">
                <a:solidFill>
                  <a:srgbClr val="C00000"/>
                </a:solidFill>
              </a:rPr>
              <a:t>[</a:t>
            </a:r>
            <a:r>
              <a:rPr lang="en-US" b="1" dirty="0" err="1" smtClean="0">
                <a:solidFill>
                  <a:srgbClr val="C00000"/>
                </a:solidFill>
              </a:rPr>
              <a:t>bks</a:t>
            </a:r>
            <a:r>
              <a:rPr lang="en-US" b="1" dirty="0" smtClean="0">
                <a:solidFill>
                  <a:srgbClr val="C00000"/>
                </a:solidFill>
              </a:rPr>
              <a:t>] </a:t>
            </a:r>
            <a:r>
              <a:rPr lang="en-US" dirty="0" smtClean="0"/>
              <a:t>to go to college here someday hopefully.</a:t>
            </a:r>
          </a:p>
          <a:p>
            <a:r>
              <a:rPr lang="en-US" dirty="0" smtClean="0"/>
              <a:t>I've been saying that for a couple years.</a:t>
            </a:r>
          </a:p>
          <a:p>
            <a:r>
              <a:rPr lang="en-US" dirty="0" smtClean="0"/>
              <a:t>I need to just do it.</a:t>
            </a:r>
          </a:p>
          <a:p>
            <a:r>
              <a:rPr lang="en-US" dirty="0" smtClean="0"/>
              <a:t>I help do trainings with V--- then I sit on a couple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{a} </a:t>
            </a:r>
            <a:r>
              <a:rPr lang="en-US" b="1" dirty="0" smtClean="0">
                <a:solidFill>
                  <a:srgbClr val="00B050"/>
                </a:solidFill>
              </a:rPr>
              <a:t>[</a:t>
            </a:r>
            <a:r>
              <a:rPr lang="en-US" b="1" dirty="0" err="1" smtClean="0">
                <a:solidFill>
                  <a:srgbClr val="00B050"/>
                </a:solidFill>
              </a:rPr>
              <a:t>er:sem</a:t>
            </a:r>
            <a:r>
              <a:rPr lang="en-US" b="1" dirty="0" smtClean="0">
                <a:solidFill>
                  <a:srgbClr val="00B050"/>
                </a:solidFill>
              </a:rPr>
              <a:t>] </a:t>
            </a:r>
            <a:r>
              <a:rPr lang="en-US" b="1" dirty="0" smtClean="0">
                <a:solidFill>
                  <a:srgbClr val="C00000"/>
                </a:solidFill>
              </a:rPr>
              <a:t>[</a:t>
            </a:r>
            <a:r>
              <a:rPr lang="en-US" b="1" dirty="0" err="1" smtClean="0">
                <a:solidFill>
                  <a:srgbClr val="C00000"/>
                </a:solidFill>
              </a:rPr>
              <a:t>bks</a:t>
            </a:r>
            <a:r>
              <a:rPr lang="en-US" b="1" dirty="0" smtClean="0">
                <a:solidFill>
                  <a:srgbClr val="C00000"/>
                </a:solidFill>
              </a:rPr>
              <a:t>] </a:t>
            </a:r>
            <a:r>
              <a:rPr lang="en-US" dirty="0" smtClean="0"/>
              <a:t>state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{board} </a:t>
            </a:r>
            <a:r>
              <a:rPr lang="en-US" b="1" dirty="0" smtClean="0">
                <a:solidFill>
                  <a:srgbClr val="00B050"/>
                </a:solidFill>
              </a:rPr>
              <a:t>[</a:t>
            </a:r>
            <a:r>
              <a:rPr lang="en-US" b="1" dirty="0" err="1" smtClean="0">
                <a:solidFill>
                  <a:srgbClr val="00B050"/>
                </a:solidFill>
              </a:rPr>
              <a:t>er:sem</a:t>
            </a:r>
            <a:r>
              <a:rPr lang="en-US" b="1" dirty="0" smtClean="0">
                <a:solidFill>
                  <a:srgbClr val="00B050"/>
                </a:solidFill>
              </a:rPr>
              <a:t>] </a:t>
            </a:r>
            <a:r>
              <a:rPr lang="en-US" b="1" dirty="0" smtClean="0">
                <a:solidFill>
                  <a:srgbClr val="C00000"/>
                </a:solidFill>
              </a:rPr>
              <a:t>[</a:t>
            </a:r>
            <a:r>
              <a:rPr lang="en-US" b="1" dirty="0" err="1" smtClean="0">
                <a:solidFill>
                  <a:srgbClr val="C00000"/>
                </a:solidFill>
              </a:rPr>
              <a:t>bks</a:t>
            </a:r>
            <a:r>
              <a:rPr lang="en-US" b="1" dirty="0" smtClean="0">
                <a:solidFill>
                  <a:srgbClr val="C00000"/>
                </a:solidFill>
              </a:rPr>
              <a:t>] </a:t>
            </a:r>
            <a:r>
              <a:rPr lang="en-US" b="1" dirty="0" smtClean="0">
                <a:solidFill>
                  <a:srgbClr val="FF0000"/>
                </a:solidFill>
              </a:rPr>
              <a:t>{</a:t>
            </a:r>
            <a:r>
              <a:rPr lang="en-US" b="1" dirty="0" err="1" smtClean="0">
                <a:solidFill>
                  <a:srgbClr val="FF0000"/>
                </a:solidFill>
              </a:rPr>
              <a:t>boader</a:t>
            </a:r>
            <a:r>
              <a:rPr lang="en-US" b="1" dirty="0" smtClean="0">
                <a:solidFill>
                  <a:srgbClr val="FF0000"/>
                </a:solidFill>
              </a:rPr>
              <a:t>} </a:t>
            </a:r>
            <a:r>
              <a:rPr lang="en-US" b="1" dirty="0" smtClean="0">
                <a:solidFill>
                  <a:srgbClr val="00B050"/>
                </a:solidFill>
              </a:rPr>
              <a:t>[</a:t>
            </a:r>
            <a:r>
              <a:rPr lang="en-US" b="1" dirty="0" err="1" smtClean="0">
                <a:solidFill>
                  <a:srgbClr val="00B050"/>
                </a:solidFill>
              </a:rPr>
              <a:t>er:spe</a:t>
            </a:r>
            <a:r>
              <a:rPr lang="en-US" b="1" dirty="0" smtClean="0">
                <a:solidFill>
                  <a:srgbClr val="00B050"/>
                </a:solidFill>
              </a:rPr>
              <a:t>] </a:t>
            </a:r>
            <a:r>
              <a:rPr lang="en-US" b="1" dirty="0" smtClean="0">
                <a:solidFill>
                  <a:srgbClr val="C00000"/>
                </a:solidFill>
              </a:rPr>
              <a:t>[</a:t>
            </a:r>
            <a:r>
              <a:rPr lang="en-US" b="1" dirty="0" err="1" smtClean="0">
                <a:solidFill>
                  <a:srgbClr val="C00000"/>
                </a:solidFill>
              </a:rPr>
              <a:t>bks</a:t>
            </a:r>
            <a:r>
              <a:rPr lang="en-US" b="1" dirty="0" smtClean="0">
                <a:solidFill>
                  <a:srgbClr val="C00000"/>
                </a:solidFill>
              </a:rPr>
              <a:t>] </a:t>
            </a:r>
            <a:r>
              <a:rPr lang="en-US" dirty="0" smtClean="0"/>
              <a:t>boards for the disabled.</a:t>
            </a:r>
          </a:p>
          <a:p>
            <a:r>
              <a:rPr lang="en-US" dirty="0" smtClean="0"/>
              <a:t>It'll be a year October since I've started.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762000"/>
            <a:ext cx="81534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Introduction: About our speakers and transcripts.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 excerpt from a transcript shows normal grammatical competence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667000" y="3276600"/>
            <a:ext cx="2362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8200" y="5638800"/>
            <a:ext cx="3276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14800" y="5257800"/>
            <a:ext cx="3276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0" y="5257800"/>
            <a:ext cx="2590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381000" y="2286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772400" cy="4953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762000"/>
            <a:ext cx="8153400" cy="400110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Introduction: A Preview of our Speech Error Findings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4478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can distinguish two kinds of errors, which we characterize as:</a:t>
            </a:r>
          </a:p>
          <a:p>
            <a:endParaRPr lang="en-US" sz="2800" dirty="0" smtClean="0"/>
          </a:p>
          <a:p>
            <a:pPr marL="914400" lvl="1" indent="-457200">
              <a:buAutoNum type="arabicPeriod"/>
            </a:pPr>
            <a:r>
              <a:rPr lang="en-US" sz="2800" dirty="0" smtClean="0"/>
              <a:t>Morphological</a:t>
            </a:r>
          </a:p>
          <a:p>
            <a:pPr marL="914400" lvl="1" indent="-457200">
              <a:buAutoNum type="arabicPeriod"/>
            </a:pPr>
            <a:endParaRPr lang="en-US" sz="2800" dirty="0" smtClean="0"/>
          </a:p>
          <a:p>
            <a:pPr marL="914400" lvl="1" indent="-457200">
              <a:buAutoNum type="arabicPeriod"/>
            </a:pPr>
            <a:r>
              <a:rPr lang="en-US" sz="2800" dirty="0" err="1" smtClean="0"/>
              <a:t>Articulatory</a:t>
            </a:r>
            <a:r>
              <a:rPr lang="en-US" sz="2800" dirty="0" smtClean="0"/>
              <a:t> (Phonetic)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2286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153400" cy="461665"/>
          </a:xfrm>
          <a:prstGeom prst="rect">
            <a:avLst/>
          </a:prstGeom>
          <a:solidFill>
            <a:srgbClr val="FF6699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The language representation system: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Minspeak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4478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A keyboard with grammar keys (G) and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dirty="0" smtClean="0"/>
              <a:t>     lexical keys (L).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Icons/pictures on the lexical keys are used for meaning, (but no semantic compositionality is claimed or maintained).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The user hits a sequence of keys. Coded sequences of keys represent words.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Coded sequences generally begin or end in a grammar key.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The words appear on the screen for the speaker to read.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2286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838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dirty="0" smtClean="0"/>
              <a:t>doctor</a:t>
            </a:r>
            <a:r>
              <a:rPr lang="en-US" dirty="0" smtClean="0"/>
              <a:t>:  PEOPLE_MEDICAL_NOUN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6AD3-D336-4010-BDB9-803191B116B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722437"/>
            <a:ext cx="8229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125" t="13000" r="3125" b="11000"/>
          <a:stretch>
            <a:fillRect/>
          </a:stretch>
        </p:blipFill>
        <p:spPr bwMode="auto">
          <a:xfrm>
            <a:off x="38100" y="2206752"/>
            <a:ext cx="9029700" cy="457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6400800" y="4191000"/>
            <a:ext cx="457200" cy="4572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5524500" y="2857501"/>
            <a:ext cx="1524001" cy="9906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l="66812" t="49759" r="26859" b="40114"/>
          <a:stretch>
            <a:fillRect/>
          </a:stretch>
        </p:blipFill>
        <p:spPr bwMode="auto">
          <a:xfrm>
            <a:off x="1905000" y="1600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72350" t="40898" r="21321" b="48975"/>
          <a:stretch>
            <a:fillRect/>
          </a:stretch>
        </p:blipFill>
        <p:spPr bwMode="auto">
          <a:xfrm>
            <a:off x="3200400" y="1600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l="61274" t="13049" r="32396" b="76824"/>
          <a:stretch>
            <a:fillRect/>
          </a:stretch>
        </p:blipFill>
        <p:spPr bwMode="auto">
          <a:xfrm>
            <a:off x="4419600" y="1600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81000" y="762000"/>
            <a:ext cx="8153400" cy="461665"/>
          </a:xfrm>
          <a:prstGeom prst="rect">
            <a:avLst/>
          </a:prstGeom>
          <a:solidFill>
            <a:srgbClr val="FF6699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The language representation system: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Minspeak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1000" y="2286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Think Tank for the Intersection of Linguistic Research and AAC 	       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Tenny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Hill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8-9, 2011				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Pittsburgh,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5609</TotalTime>
  <Words>2485</Words>
  <Application>Microsoft Office PowerPoint</Application>
  <PresentationFormat>On-screen Show (4:3)</PresentationFormat>
  <Paragraphs>399</Paragraphs>
  <Slides>39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Worksheet</vt:lpstr>
      <vt:lpstr>Think Tank for the Intersection of Linguistic Research and  Augmentative and Alternative Communication (AAC)   Pittsburgh, Pennsylvania August 8-9, 2011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Errors in AAC Users: Modality at the Perceptual/Articulatory Interface</dc:title>
  <dc:creator> </dc:creator>
  <cp:lastModifiedBy> </cp:lastModifiedBy>
  <cp:revision>653</cp:revision>
  <dcterms:created xsi:type="dcterms:W3CDTF">2010-11-24T16:32:16Z</dcterms:created>
  <dcterms:modified xsi:type="dcterms:W3CDTF">2011-08-19T23:51:44Z</dcterms:modified>
</cp:coreProperties>
</file>