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5"/>
  </p:notesMasterIdLst>
  <p:sldIdLst>
    <p:sldId id="296" r:id="rId3"/>
    <p:sldId id="256" r:id="rId4"/>
    <p:sldId id="257" r:id="rId5"/>
    <p:sldId id="270" r:id="rId6"/>
    <p:sldId id="271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C8D04-E776-4E01-BD40-0603C9846DBB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C1E33-79AD-4CC3-AC8E-7236D57F8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F7465-C701-4C25-94C4-A7B85D84347D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D11FA-EA03-4519-9329-B49733F74A5F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9C4C7-8CC2-4033-BA55-57FCEE5EA15D}" type="slidenum">
              <a:rPr lang="en-US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3CFB3-E560-4522-B552-6EC6B3589493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93B39-697E-4F4A-82CD-1921B0BDF53D}" type="slidenum">
              <a:rPr lang="en-US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9E103-F758-46AC-AEF8-B15EF61E149A}" type="slidenum">
              <a:rPr lang="en-US"/>
              <a:pPr/>
              <a:t>29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2D2A4-0B15-4D19-8A5D-12CAC7888C69}" type="slidenum">
              <a:rPr lang="en-US"/>
              <a:pPr/>
              <a:t>14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12E6B-D706-4161-A174-4344FE1DFFCE}" type="slidenum">
              <a:rPr lang="en-US"/>
              <a:pPr/>
              <a:t>15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7961B-5171-4F24-B938-123E2A15A9B9}" type="slidenum">
              <a:rPr lang="en-US"/>
              <a:pPr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7AC5F-24D1-4155-9276-FB6EA6F431B1}" type="slidenum">
              <a:rPr lang="en-US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84A0D-0885-40CD-8BB4-2F76C52C7A84}" type="slidenum">
              <a:rPr lang="en-US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82262-07A2-4858-8B2E-AD9B5683B8C6}" type="slidenum">
              <a:rPr lang="en-US"/>
              <a:pPr/>
              <a:t>20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A7367-B87C-423B-8947-B0178B50E1BA}" type="slidenum">
              <a:rPr lang="en-US"/>
              <a:pPr/>
              <a:t>21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B71E5-52AD-4107-913E-9E5E97A2AA9B}" type="slidenum">
              <a:rPr lang="en-US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1F567-6D8C-40F0-A39D-949BF08C13D3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4376-53B4-49C4-9741-F0CC3B6234B3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7F3-3C14-4ECE-BA59-B2ED8FC27E8A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643313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43125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414" y="1598414"/>
            <a:ext cx="4063008" cy="52595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598414"/>
            <a:ext cx="4063008" cy="52595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A289-ED4C-4F87-8378-913B32045631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94" y="94878"/>
            <a:ext cx="2058293" cy="67631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415" y="94878"/>
            <a:ext cx="6067723" cy="67631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0B0B-F379-4F53-9CD2-48AD0F1D3CE3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3D0B-9291-4B21-B0A0-7E178D760125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8D53-C071-422D-8D15-BE24DE968F86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5534-8503-4C84-B7DB-8EC9144657FB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CB79-B30D-4052-A9FC-EFE289BBEDA5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66E1-7CFE-442B-8AE6-771C251C61B0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7D61-A619-4FE8-B6C7-808953EBA0C2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B3CE0-BD39-439D-96AA-1DE8092A33CC}" type="datetime1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Think Tank: Linguistics and AAC 8/8/2011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94878"/>
            <a:ext cx="8233172" cy="1504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598414"/>
            <a:ext cx="8233172" cy="5259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76352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dt="0"/>
  <p:txStyles>
    <p:titleStyle>
      <a:lvl1pPr marL="4465" indent="-446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Arial" charset="0"/>
        </a:defRPr>
      </a:lvl1pPr>
      <a:lvl2pPr marL="4465" indent="-446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N W6" charset="-128"/>
          <a:cs typeface="ヒラギノ角ゴ ProN W6" charset="-128"/>
          <a:sym typeface="Arial" charset="0"/>
        </a:defRPr>
      </a:lvl2pPr>
      <a:lvl3pPr marL="4465" indent="-446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N W6" charset="-128"/>
          <a:cs typeface="ヒラギノ角ゴ ProN W6" charset="-128"/>
          <a:sym typeface="Arial" charset="0"/>
        </a:defRPr>
      </a:lvl3pPr>
      <a:lvl4pPr marL="4465" indent="-446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N W6" charset="-128"/>
          <a:cs typeface="ヒラギノ角ゴ ProN W6" charset="-128"/>
          <a:sym typeface="Arial" charset="0"/>
        </a:defRPr>
      </a:lvl4pPr>
      <a:lvl5pPr marL="4465" indent="-446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N W6" charset="-128"/>
          <a:cs typeface="ヒラギノ角ゴ ProN W6" charset="-128"/>
          <a:sym typeface="Arial" charset="0"/>
        </a:defRPr>
      </a:lvl5pPr>
      <a:lvl6pPr marL="325905" algn="ctr" rtl="0" fontAlgn="base">
        <a:spcBef>
          <a:spcPct val="0"/>
        </a:spcBef>
        <a:spcAft>
          <a:spcPct val="0"/>
        </a:spcAft>
        <a:defRPr sz="44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N W6" charset="-128"/>
          <a:cs typeface="ヒラギノ角ゴ ProN W6" charset="-128"/>
          <a:sym typeface="Arial" charset="0"/>
        </a:defRPr>
      </a:lvl6pPr>
      <a:lvl7pPr marL="647346" algn="ctr" rtl="0" fontAlgn="base">
        <a:spcBef>
          <a:spcPct val="0"/>
        </a:spcBef>
        <a:spcAft>
          <a:spcPct val="0"/>
        </a:spcAft>
        <a:defRPr sz="44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N W6" charset="-128"/>
          <a:cs typeface="ヒラギノ角ゴ ProN W6" charset="-128"/>
          <a:sym typeface="Arial" charset="0"/>
        </a:defRPr>
      </a:lvl7pPr>
      <a:lvl8pPr marL="968787" algn="ctr" rtl="0" fontAlgn="base">
        <a:spcBef>
          <a:spcPct val="0"/>
        </a:spcBef>
        <a:spcAft>
          <a:spcPct val="0"/>
        </a:spcAft>
        <a:defRPr sz="44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N W6" charset="-128"/>
          <a:cs typeface="ヒラギノ角ゴ ProN W6" charset="-128"/>
          <a:sym typeface="Arial" charset="0"/>
        </a:defRPr>
      </a:lvl8pPr>
      <a:lvl9pPr marL="1290228" algn="ctr" rtl="0" fontAlgn="base">
        <a:spcBef>
          <a:spcPct val="0"/>
        </a:spcBef>
        <a:spcAft>
          <a:spcPct val="0"/>
        </a:spcAft>
        <a:defRPr sz="4400" b="1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N W6" charset="-128"/>
          <a:cs typeface="ヒラギノ角ゴ ProN W6" charset="-128"/>
          <a:sym typeface="Arial" charset="0"/>
        </a:defRPr>
      </a:lvl9pPr>
    </p:titleStyle>
    <p:bodyStyle>
      <a:lvl1pPr marL="268984" indent="-241080" algn="l" rtl="0" eaLnBrk="0" fontAlgn="base" hangingPunct="0">
        <a:spcBef>
          <a:spcPts val="773"/>
        </a:spcBef>
        <a:spcAft>
          <a:spcPct val="0"/>
        </a:spcAft>
        <a:buClr>
          <a:srgbClr val="99FF99"/>
        </a:buClr>
        <a:buSzPct val="80000"/>
        <a:buFont typeface="Times" charset="0"/>
        <a:buChar char="•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Arial" charset="0"/>
        </a:defRPr>
      </a:lvl1pPr>
      <a:lvl2pPr marL="514529" indent="-200901" algn="l" rtl="0" eaLnBrk="0" fontAlgn="base" hangingPunct="0">
        <a:spcBef>
          <a:spcPts val="633"/>
        </a:spcBef>
        <a:spcAft>
          <a:spcPct val="0"/>
        </a:spcAft>
        <a:buClr>
          <a:srgbClr val="CCECFF"/>
        </a:buClr>
        <a:buSzPct val="50000"/>
        <a:buFont typeface="Times" charset="0"/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Arial" charset="0"/>
        </a:defRPr>
      </a:lvl2pPr>
      <a:lvl3pPr marL="795789" indent="-160721" algn="l" rtl="0" eaLnBrk="0" fontAlgn="base" hangingPunct="0">
        <a:spcBef>
          <a:spcPts val="562"/>
        </a:spcBef>
        <a:spcAft>
          <a:spcPct val="0"/>
        </a:spcAft>
        <a:buClr>
          <a:srgbClr val="009999"/>
        </a:buClr>
        <a:buSzPct val="100000"/>
        <a:buFont typeface="Times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Arial" charset="0"/>
        </a:defRPr>
      </a:lvl3pPr>
      <a:lvl4pPr marL="1117231" indent="-160721" algn="l" rtl="0" eaLnBrk="0" fontAlgn="base" hangingPunct="0">
        <a:spcBef>
          <a:spcPts val="492"/>
        </a:spcBef>
        <a:spcAft>
          <a:spcPct val="0"/>
        </a:spcAft>
        <a:buClr>
          <a:srgbClr val="AFE1FF"/>
        </a:buClr>
        <a:buSzPct val="50000"/>
        <a:buFont typeface="Times" charset="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Arial" charset="0"/>
        </a:defRPr>
      </a:lvl4pPr>
      <a:lvl5pPr marL="1438671" indent="-160721" algn="l" rtl="0" eaLnBrk="0" fontAlgn="base" hangingPunct="0">
        <a:spcBef>
          <a:spcPts val="492"/>
        </a:spcBef>
        <a:spcAft>
          <a:spcPct val="0"/>
        </a:spcAft>
        <a:buClr>
          <a:srgbClr val="99FF99"/>
        </a:buClr>
        <a:buSzPct val="100000"/>
        <a:buFont typeface="Times" charset="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Arial" charset="0"/>
        </a:defRPr>
      </a:lvl5pPr>
      <a:lvl6pPr marL="1760112" indent="-160721" algn="l" rtl="0" fontAlgn="base">
        <a:spcBef>
          <a:spcPts val="492"/>
        </a:spcBef>
        <a:spcAft>
          <a:spcPct val="0"/>
        </a:spcAft>
        <a:buClr>
          <a:srgbClr val="99FF99"/>
        </a:buClr>
        <a:buSzPct val="100000"/>
        <a:buFont typeface="Times" charset="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Arial" charset="0"/>
        </a:defRPr>
      </a:lvl6pPr>
      <a:lvl7pPr marL="2081554" indent="-160721" algn="l" rtl="0" fontAlgn="base">
        <a:spcBef>
          <a:spcPts val="492"/>
        </a:spcBef>
        <a:spcAft>
          <a:spcPct val="0"/>
        </a:spcAft>
        <a:buClr>
          <a:srgbClr val="99FF99"/>
        </a:buClr>
        <a:buSzPct val="100000"/>
        <a:buFont typeface="Times" charset="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Arial" charset="0"/>
        </a:defRPr>
      </a:lvl7pPr>
      <a:lvl8pPr marL="2402994" indent="-160721" algn="l" rtl="0" fontAlgn="base">
        <a:spcBef>
          <a:spcPts val="492"/>
        </a:spcBef>
        <a:spcAft>
          <a:spcPct val="0"/>
        </a:spcAft>
        <a:buClr>
          <a:srgbClr val="99FF99"/>
        </a:buClr>
        <a:buSzPct val="100000"/>
        <a:buFont typeface="Times" charset="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Arial" charset="0"/>
        </a:defRPr>
      </a:lvl8pPr>
      <a:lvl9pPr marL="2724434" indent="-160721" algn="l" rtl="0" fontAlgn="base">
        <a:spcBef>
          <a:spcPts val="492"/>
        </a:spcBef>
        <a:spcAft>
          <a:spcPct val="0"/>
        </a:spcAft>
        <a:buClr>
          <a:srgbClr val="99FF99"/>
        </a:buClr>
        <a:buSzPct val="100000"/>
        <a:buFont typeface="Times" charset="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Linguistic and Computational Aspects of Language Representations for AAC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Nyberg</a:t>
            </a:r>
            <a:br>
              <a:rPr lang="en-US" dirty="0" smtClean="0"/>
            </a:br>
            <a:r>
              <a:rPr lang="en-US" dirty="0" smtClean="0"/>
              <a:t>Carnegie Mellon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12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956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528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672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244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816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88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532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10400" y="45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2400" y="0"/>
            <a:ext cx="101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Layout A</a:t>
            </a:r>
            <a:endParaRPr lang="en-US" b="1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2674216" y="1676400"/>
            <a:ext cx="6012584" cy="4243864"/>
            <a:chOff x="76200" y="2537936"/>
            <a:chExt cx="6012584" cy="4243864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5021984" y="3364468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4793384" y="32882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5631584" y="32882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72000" y="2907268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3000" y="3452336"/>
              <a:ext cx="707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move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10200" y="2918936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5014768" y="4431268"/>
              <a:ext cx="540616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4786168" y="43550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5555384" y="47360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64784" y="3974068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43403" y="4583668"/>
              <a:ext cx="707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move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402984" y="3985736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>
              <a:off x="4864922" y="5917168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5055422" y="54218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5055422" y="61838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4038" y="5040868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207822" y="5650468"/>
              <a:ext cx="707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move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826822" y="6412468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2583584" y="3440668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2354984" y="33644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3193184" y="33644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33600" y="2983468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514600" y="3528536"/>
              <a:ext cx="707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move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971800" y="2995136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2583584" y="4507468"/>
              <a:ext cx="16836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2354984" y="44312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4267200" y="44312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133600" y="4050268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514600" y="4595336"/>
              <a:ext cx="707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move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971800" y="4061936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583584" y="5498068"/>
              <a:ext cx="13788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2354984" y="54218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3962400" y="5421868"/>
              <a:ext cx="228600" cy="2286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33600" y="5040868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514600" y="5585936"/>
              <a:ext cx="707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move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971800" y="5052536"/>
              <a:ext cx="678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</a:t>
              </a:r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2400" y="3311604"/>
              <a:ext cx="1507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= &lt; 1 , 2 &gt; </a:t>
              </a:r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28600" y="4138136"/>
              <a:ext cx="1303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= &lt; 1 , 6 &gt; </a:t>
              </a:r>
              <a:endParaRPr lang="en-US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28600" y="5292804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= &lt; 1 , 5 &gt; 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6200" y="2537936"/>
              <a:ext cx="148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Encoding One</a:t>
              </a:r>
              <a:endParaRPr lang="en-US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438400" y="2537936"/>
              <a:ext cx="1017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Layout A</a:t>
              </a:r>
              <a:endParaRPr lang="en-US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800600" y="2549604"/>
              <a:ext cx="1017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Layout B</a:t>
              </a:r>
              <a:endParaRPr lang="en-US" b="1" dirty="0"/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0" y="6396335"/>
            <a:ext cx="9101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Motor planning: # strokes per element vs. selection method vs. layout</a:t>
            </a:r>
            <a:endParaRPr lang="en-US" sz="2400" b="1" dirty="0"/>
          </a:p>
        </p:txBody>
      </p:sp>
      <p:cxnSp>
        <p:nvCxnSpPr>
          <p:cNvPr id="167" name="Straight Arrow Connector 166"/>
          <p:cNvCxnSpPr/>
          <p:nvPr/>
        </p:nvCxnSpPr>
        <p:spPr>
          <a:xfrm rot="5400000" flipH="1" flipV="1">
            <a:off x="-342900" y="4914106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533400" y="5790406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2590800" y="5790406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0" y="4266406"/>
            <a:ext cx="56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</a:t>
            </a: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609600" y="4418806"/>
            <a:ext cx="228600" cy="1295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914400" y="4647406"/>
            <a:ext cx="228600" cy="106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1219200" y="4723606"/>
            <a:ext cx="228600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524000" y="5028406"/>
            <a:ext cx="2286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828800" y="5409406"/>
            <a:ext cx="228600" cy="304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2133600" y="5485606"/>
            <a:ext cx="2286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457200" y="586660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872745" y="5866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1143000" y="586660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…</a:t>
            </a:r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152400" y="152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609600" y="152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1066800" y="152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1524000" y="152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152400" y="1066800"/>
            <a:ext cx="100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Layout B</a:t>
            </a:r>
            <a:endParaRPr lang="en-US" b="1" dirty="0"/>
          </a:p>
        </p:txBody>
      </p:sp>
      <p:sp>
        <p:nvSpPr>
          <p:cNvPr id="185" name="Rectangle 184"/>
          <p:cNvSpPr/>
          <p:nvPr/>
        </p:nvSpPr>
        <p:spPr>
          <a:xfrm>
            <a:off x="152400" y="198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609600" y="198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87" name="Rectangle 186"/>
          <p:cNvSpPr/>
          <p:nvPr/>
        </p:nvSpPr>
        <p:spPr>
          <a:xfrm>
            <a:off x="1066800" y="198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88" name="Rectangle 187"/>
          <p:cNvSpPr/>
          <p:nvPr/>
        </p:nvSpPr>
        <p:spPr>
          <a:xfrm>
            <a:off x="1524000" y="198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89" name="Rectangle 188"/>
          <p:cNvSpPr/>
          <p:nvPr/>
        </p:nvSpPr>
        <p:spPr>
          <a:xfrm>
            <a:off x="152400" y="243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90" name="Rectangle 189"/>
          <p:cNvSpPr/>
          <p:nvPr/>
        </p:nvSpPr>
        <p:spPr>
          <a:xfrm>
            <a:off x="609600" y="243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91" name="Rectangle 190"/>
          <p:cNvSpPr/>
          <p:nvPr/>
        </p:nvSpPr>
        <p:spPr>
          <a:xfrm>
            <a:off x="1066800" y="243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92" name="Rectangle 191"/>
          <p:cNvSpPr/>
          <p:nvPr/>
        </p:nvSpPr>
        <p:spPr>
          <a:xfrm>
            <a:off x="1524000" y="243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152400" y="2895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609600" y="2895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>
            <a:off x="1066800" y="2895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96" name="Rectangle 195"/>
          <p:cNvSpPr/>
          <p:nvPr/>
        </p:nvSpPr>
        <p:spPr>
          <a:xfrm>
            <a:off x="1524000" y="2895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97" name="Slide Number Placeholder 1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8" name="Footer Placeholder 1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Single Selection vs. Multi-Selection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81000" y="1066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838200" y="1066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1295400" y="1066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1752600" y="1066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81000" y="152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838200" y="152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295400" y="152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1752600" y="152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381000" y="198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838200" y="198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295400" y="198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1752600" y="198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81000" y="243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838200" y="243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1295400" y="243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752600" y="243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95600" y="1676400"/>
            <a:ext cx="4185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selection: 16 words</a:t>
            </a:r>
          </a:p>
          <a:p>
            <a:r>
              <a:rPr lang="en-US" dirty="0" smtClean="0"/>
              <a:t>Two-selection: 16 x 16 = 256 words</a:t>
            </a:r>
          </a:p>
          <a:p>
            <a:r>
              <a:rPr lang="en-US" dirty="0" smtClean="0"/>
              <a:t>Three-selection: 16 x 16 x 16 = 4096 words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35814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What’s the best layout for the client? If motor planning and execution are not a problem, then a large layout with multiple selections per element might be ok; if motor planning and execution are difficult, then a compact layout with limited selections per element may be necessary.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Structure of Elements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1576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Run,</a:t>
            </a:r>
          </a:p>
          <a:p>
            <a:r>
              <a:rPr lang="en-US" sz="2400" dirty="0" smtClean="0"/>
              <a:t>Runs,</a:t>
            </a:r>
          </a:p>
          <a:p>
            <a:r>
              <a:rPr lang="en-US" sz="2400" dirty="0" smtClean="0"/>
              <a:t>Ran,</a:t>
            </a:r>
          </a:p>
          <a:p>
            <a:r>
              <a:rPr lang="en-US" sz="2400" dirty="0" smtClean="0"/>
              <a:t>Running,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1676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1676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1676400"/>
            <a:ext cx="457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16200000" flipH="1">
            <a:off x="2628900" y="3201769"/>
            <a:ext cx="3810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 flipH="1">
            <a:off x="3619500" y="3506568"/>
            <a:ext cx="3810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0" y="4001869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Select</a:t>
            </a:r>
            <a:br>
              <a:rPr lang="en-US" i="1" dirty="0" smtClean="0"/>
            </a:br>
            <a:r>
              <a:rPr lang="en-US" i="1" dirty="0" smtClean="0"/>
              <a:t>morpheme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0776" y="3965138"/>
            <a:ext cx="136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Select</a:t>
            </a:r>
            <a:br>
              <a:rPr lang="en-US" i="1" dirty="0" smtClean="0"/>
            </a:br>
            <a:r>
              <a:rPr lang="en-US" i="1" dirty="0" smtClean="0"/>
              <a:t>surface form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2286000" y="2209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95600" y="2209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1400" y="2209800"/>
            <a:ext cx="457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2743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95600" y="2743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81400" y="2743200"/>
            <a:ext cx="457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0" y="3276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95600" y="3276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81400" y="3276600"/>
            <a:ext cx="457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33453" y="1600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343053" y="1600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Right Brace 24"/>
          <p:cNvSpPr/>
          <p:nvPr/>
        </p:nvSpPr>
        <p:spPr>
          <a:xfrm rot="16200000" flipH="1">
            <a:off x="6076353" y="3125569"/>
            <a:ext cx="3810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33453" y="3925669"/>
            <a:ext cx="1374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Select</a:t>
            </a:r>
            <a:br>
              <a:rPr lang="en-US" i="1" dirty="0" smtClean="0"/>
            </a:br>
            <a:r>
              <a:rPr lang="en-US" i="1" dirty="0" smtClean="0"/>
              <a:t>each surface</a:t>
            </a:r>
            <a:br>
              <a:rPr lang="en-US" i="1" dirty="0" smtClean="0"/>
            </a:br>
            <a:r>
              <a:rPr lang="en-US" i="1" dirty="0" smtClean="0"/>
              <a:t>form directly</a:t>
            </a:r>
            <a:endParaRPr lang="en-US" i="1" dirty="0"/>
          </a:p>
        </p:txBody>
      </p:sp>
      <p:sp>
        <p:nvSpPr>
          <p:cNvPr id="29" name="Rectangle 28"/>
          <p:cNvSpPr/>
          <p:nvPr/>
        </p:nvSpPr>
        <p:spPr>
          <a:xfrm>
            <a:off x="5733453" y="2133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343053" y="2133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733453" y="2667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43053" y="2667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733453" y="3200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343053" y="3200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81200" y="5334000"/>
            <a:ext cx="265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Easier to learn, retain,</a:t>
            </a:r>
          </a:p>
          <a:p>
            <a:r>
              <a:rPr lang="en-US" dirty="0" smtClean="0"/>
              <a:t>access; same sequence</a:t>
            </a:r>
            <a:br>
              <a:rPr lang="en-US" dirty="0" smtClean="0"/>
            </a:br>
            <a:r>
              <a:rPr lang="en-US" dirty="0" smtClean="0"/>
              <a:t>for each morpheme, same</a:t>
            </a:r>
            <a:br>
              <a:rPr lang="en-US" dirty="0" smtClean="0"/>
            </a:br>
            <a:r>
              <a:rPr lang="en-US" dirty="0" smtClean="0"/>
              <a:t>key for each surface form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257800" y="5334000"/>
            <a:ext cx="2967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difficult to learn, retain,</a:t>
            </a:r>
          </a:p>
          <a:p>
            <a:r>
              <a:rPr lang="en-US" dirty="0" smtClean="0"/>
              <a:t>access; unique sequence for </a:t>
            </a:r>
            <a:br>
              <a:rPr lang="en-US" dirty="0" smtClean="0"/>
            </a:br>
            <a:r>
              <a:rPr lang="en-US" dirty="0" smtClean="0"/>
              <a:t>each surface form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7509867" y="6250783"/>
            <a:ext cx="218777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284" tIns="32142" rIns="64284" bIns="32142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22A1AB1-F411-4DFF-81CB-7BF337A39C4E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40178" indent="0" eaLnBrk="1" hangingPunct="1">
              <a:defRPr/>
            </a:pPr>
            <a:r>
              <a:rPr lang="en-US" sz="4000" dirty="0"/>
              <a:t>Three Types of Semantic Encoding Widely Used in AAC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body" idx="1"/>
          </p:nvPr>
        </p:nvSpPr>
        <p:spPr/>
        <p:txBody>
          <a:bodyPr rIns="116982"/>
          <a:lstStyle/>
          <a:p>
            <a:pPr eaLnBrk="1" hangingPunct="1">
              <a:defRPr/>
            </a:pPr>
            <a:r>
              <a:rPr lang="en-US" sz="2200" dirty="0" smtClean="0"/>
              <a:t>The three types of semantic encoding approaches to be discussed here are:</a:t>
            </a:r>
          </a:p>
          <a:p>
            <a:pPr eaLnBrk="1" hangingPunct="1">
              <a:defRPr/>
            </a:pPr>
            <a:r>
              <a:rPr lang="en-US" sz="2200" dirty="0" smtClean="0"/>
              <a:t>Type 1)  semantic encoding with no defined elements and an indefinite total number of symbols (PCS, Widget Symbols, Imagine Symbols™,  </a:t>
            </a:r>
            <a:r>
              <a:rPr lang="en-US" sz="2200" dirty="0" err="1" smtClean="0"/>
              <a:t>Symbolstix</a:t>
            </a:r>
            <a:r>
              <a:rPr lang="en-US" sz="2200" dirty="0" smtClean="0"/>
              <a:t>, Tech/</a:t>
            </a:r>
            <a:r>
              <a:rPr lang="en-US" sz="2200" dirty="0" err="1" smtClean="0"/>
              <a:t>Syms</a:t>
            </a:r>
            <a:r>
              <a:rPr lang="en-US" sz="2200" dirty="0" smtClean="0"/>
              <a:t>™, etc).</a:t>
            </a:r>
          </a:p>
          <a:p>
            <a:pPr eaLnBrk="1" hangingPunct="1">
              <a:defRPr/>
            </a:pPr>
            <a:r>
              <a:rPr lang="en-US" sz="2200" dirty="0" smtClean="0"/>
              <a:t>Type 2)  semantic encoding with a defined and restricted number of elements but an indefinite total number of possible symbols (</a:t>
            </a:r>
            <a:r>
              <a:rPr lang="en-US" sz="2200" dirty="0" err="1" smtClean="0"/>
              <a:t>Blissymbolics</a:t>
            </a:r>
            <a:r>
              <a:rPr lang="en-US" sz="2200" dirty="0" smtClean="0"/>
              <a:t>©, </a:t>
            </a:r>
            <a:r>
              <a:rPr lang="en-US" sz="2200" dirty="0" err="1" smtClean="0"/>
              <a:t>DynaSyms</a:t>
            </a:r>
            <a:r>
              <a:rPr lang="en-US" sz="2200" dirty="0" smtClean="0"/>
              <a:t>®, </a:t>
            </a:r>
            <a:r>
              <a:rPr lang="en-US" sz="2200" dirty="0" err="1" smtClean="0"/>
              <a:t>PicSyms</a:t>
            </a:r>
            <a:r>
              <a:rPr lang="en-US" sz="2200" dirty="0" smtClean="0"/>
              <a:t>©, or outside the field of AAC, Mandarin Chinese Writing)</a:t>
            </a:r>
          </a:p>
          <a:p>
            <a:pPr eaLnBrk="1" hangingPunct="1">
              <a:defRPr/>
            </a:pPr>
            <a:r>
              <a:rPr lang="en-US" sz="2200" dirty="0" smtClean="0"/>
              <a:t>Type 3) semantic encoding using a restricted number of symbols that recombine (Chang, et al., 1992) to provide an indefinite number of total coded units (Unity®, LLL™, Deutsche </a:t>
            </a:r>
            <a:r>
              <a:rPr lang="en-US" sz="2200" dirty="0" err="1" smtClean="0"/>
              <a:t>Wortstrategie</a:t>
            </a:r>
            <a:r>
              <a:rPr lang="en-US" sz="2200" dirty="0" smtClean="0"/>
              <a:t>™, Words Strategy </a:t>
            </a:r>
            <a:r>
              <a:rPr lang="en-US" sz="2200" dirty="0" err="1" smtClean="0"/>
              <a:t>Français</a:t>
            </a:r>
            <a:r>
              <a:rPr lang="en-US" sz="2200" dirty="0" smtClean="0"/>
              <a:t>™)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8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446484" y="1446609"/>
            <a:ext cx="8233172" cy="5259586"/>
          </a:xfrm>
        </p:spPr>
        <p:txBody>
          <a:bodyPr rIns="116982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Type 1 encodings strive for high iconicity – transparency or high translucency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Some words are picture producers and some words are not (</a:t>
            </a:r>
            <a:r>
              <a:rPr lang="en-US" sz="2000" dirty="0" err="1" smtClean="0"/>
              <a:t>Schank</a:t>
            </a:r>
            <a:r>
              <a:rPr lang="en-US" sz="2000" dirty="0" smtClean="0"/>
              <a:t> and Abelson, 1977)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Words that are picture producers are typically simple action verbs – “kiss” and physical objects – “toaster”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Common verbs such as “need” are difficult to represent transparently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Many common nouns, e.g., “trouble” cannot be represented transparently with a single symbol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Type 1 encoding approaches often have many thousands of symbols and can add new symbols at any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Type 1 encoding approaches combat the large number of symbols by arranging symbols on grids which can be navigated through to find the desired symbol -- this is sometimes called Dynamic Displays</a:t>
            </a:r>
          </a:p>
        </p:txBody>
      </p:sp>
      <p:sp>
        <p:nvSpPr>
          <p:cNvPr id="15427" name="Rectangle 67"/>
          <p:cNvSpPr>
            <a:spLocks noGrp="1" noChangeArrowheads="1"/>
          </p:cNvSpPr>
          <p:nvPr>
            <p:ph type="title"/>
          </p:nvPr>
        </p:nvSpPr>
        <p:spPr>
          <a:xfrm>
            <a:off x="455414" y="94880"/>
            <a:ext cx="8233172" cy="1294805"/>
          </a:xfrm>
        </p:spPr>
        <p:txBody>
          <a:bodyPr rIns="116982"/>
          <a:lstStyle/>
          <a:p>
            <a:pPr marL="40178" indent="0" eaLnBrk="1" hangingPunct="1">
              <a:defRPr/>
            </a:pPr>
            <a:r>
              <a:rPr lang="en-US" sz="2500" dirty="0" smtClean="0"/>
              <a:t>Type 1 - Semantic Encoding: no defined elements, an indefinite total number of symbols (PCS, </a:t>
            </a:r>
            <a:r>
              <a:rPr lang="en-US" sz="2500" dirty="0" err="1" smtClean="0"/>
              <a:t>Symbolstix</a:t>
            </a:r>
            <a:r>
              <a:rPr lang="en-US" sz="2500" dirty="0" smtClean="0"/>
              <a:t> ®, etc)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7509867" y="6250783"/>
            <a:ext cx="218777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284" tIns="32142" rIns="64284" bIns="32142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0A195D68-A3A0-4D32-BE78-825E80B9BC26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16451" name="Rectangle 67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40178" indent="0" eaLnBrk="1" hangingPunct="1">
              <a:defRPr/>
            </a:pPr>
            <a:r>
              <a:rPr lang="en-US" sz="3700" dirty="0"/>
              <a:t>Type 1 Semantic Encoding (cont.)</a:t>
            </a:r>
          </a:p>
        </p:txBody>
      </p:sp>
      <p:sp>
        <p:nvSpPr>
          <p:cNvPr id="16452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419698" y="1473398"/>
            <a:ext cx="8304609" cy="5259586"/>
          </a:xfrm>
        </p:spPr>
        <p:txBody>
          <a:bodyPr rIns="116982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Type 1 symbol collections deemphasize high-frequency (core) vocabulary because of the infrequency of picture-producing words in the 400 most common lexemes in NL (Hill, 2001)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Type 1 focuses on extended vocabulary with its large collections of nouns designating physical objects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Non-picture producing vocabulary deemed necessary are represented by symbols of low translucency and sounds-like strategies with additional phonetic labels to guide instructors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Type 1 symbol collections rarely stress any aspect of NL structure beyond nouns – e.g. syntax or morphology -- and are large, 3,000 plus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The guiding organizational feature is the likeness of the symbols to the words or phrases represented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When a new word, idea, phrase, or function is added, a new symbol is required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4" name="Rectangle 66"/>
          <p:cNvSpPr>
            <a:spLocks noGrp="1" noChangeArrowheads="1"/>
          </p:cNvSpPr>
          <p:nvPr>
            <p:ph type="title"/>
          </p:nvPr>
        </p:nvSpPr>
        <p:spPr>
          <a:xfrm>
            <a:off x="455414" y="94878"/>
            <a:ext cx="8233172" cy="1705570"/>
          </a:xfrm>
        </p:spPr>
        <p:txBody>
          <a:bodyPr rIns="116982"/>
          <a:lstStyle/>
          <a:p>
            <a:pPr marL="40178" indent="0" eaLnBrk="1" hangingPunct="1">
              <a:defRPr/>
            </a:pPr>
            <a:r>
              <a:rPr lang="en-US" sz="2500" dirty="0" smtClean="0"/>
              <a:t>Type 1 - Semantic Encoding: no defined elements and an indefinite total number of symbols (PCS, Widget Symbols, Imagine Symbols™,  </a:t>
            </a:r>
            <a:r>
              <a:rPr lang="en-US" sz="2500" dirty="0" err="1" smtClean="0"/>
              <a:t>Symbolstix</a:t>
            </a:r>
            <a:r>
              <a:rPr lang="en-US" sz="2500" dirty="0" smtClean="0"/>
              <a:t>, Tech/</a:t>
            </a:r>
            <a:r>
              <a:rPr lang="en-US" sz="2500" dirty="0" err="1" smtClean="0"/>
              <a:t>Syms</a:t>
            </a:r>
            <a:r>
              <a:rPr lang="en-US" sz="2500" dirty="0" smtClean="0"/>
              <a:t>™, etc)</a:t>
            </a: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7509867" y="6250783"/>
            <a:ext cx="218777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84" tIns="32142" rIns="64284" bIns="32142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C3D1490-9FF7-4435-8EBE-8F20159BB930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  <p:pic>
        <p:nvPicPr>
          <p:cNvPr id="29700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90" y="1848445"/>
            <a:ext cx="1827238" cy="1821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1" name="Picture 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866306"/>
            <a:ext cx="1777008" cy="17825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2" name="Picture 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9524" y="1857377"/>
            <a:ext cx="1794867" cy="1794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3" name="Picture 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8368" y="1857377"/>
            <a:ext cx="1781473" cy="1794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80" name="Rectangle 72"/>
          <p:cNvSpPr>
            <a:spLocks noGrp="1" noChangeArrowheads="1"/>
          </p:cNvSpPr>
          <p:nvPr>
            <p:ph type="body" idx="1"/>
          </p:nvPr>
        </p:nvSpPr>
        <p:spPr>
          <a:xfrm>
            <a:off x="455414" y="3759398"/>
            <a:ext cx="8233172" cy="2884289"/>
          </a:xfrm>
        </p:spPr>
        <p:txBody>
          <a:bodyPr rIns="116982"/>
          <a:lstStyle/>
          <a:p>
            <a:pPr eaLnBrk="1" hangingPunct="1">
              <a:defRPr/>
            </a:pPr>
            <a:r>
              <a:rPr lang="en-US" sz="1800" dirty="0" smtClean="0"/>
              <a:t>Picture Communication Symbols (PCS™), 2006 is a language but not a Natural Language</a:t>
            </a:r>
          </a:p>
          <a:p>
            <a:pPr eaLnBrk="1" hangingPunct="1">
              <a:defRPr/>
            </a:pPr>
            <a:r>
              <a:rPr lang="en-US" sz="1800" dirty="0" smtClean="0"/>
              <a:t>The first two symbols are representations of the word “need”</a:t>
            </a:r>
          </a:p>
          <a:p>
            <a:pPr eaLnBrk="1" hangingPunct="1">
              <a:defRPr/>
            </a:pPr>
            <a:r>
              <a:rPr lang="en-US" sz="1800" dirty="0" smtClean="0"/>
              <a:t>Note the phonetic reference and the difficulty in achieving transparency</a:t>
            </a:r>
          </a:p>
          <a:p>
            <a:pPr eaLnBrk="1" hangingPunct="1">
              <a:defRPr/>
            </a:pPr>
            <a:r>
              <a:rPr lang="en-US" sz="1800" dirty="0" smtClean="0"/>
              <a:t>The second two symbols are of a transparent action “kiss” and a physical object “toaster”</a:t>
            </a:r>
          </a:p>
          <a:p>
            <a:pPr eaLnBrk="1" hangingPunct="1">
              <a:defRPr/>
            </a:pPr>
            <a:r>
              <a:rPr lang="en-US" sz="1800" dirty="0" smtClean="0"/>
              <a:t>Note the ease with which Type 1 symbol systems represent certain kinds of words but not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Clinical Reasons to</a:t>
            </a:r>
            <a:br>
              <a:rPr lang="en-US" smtClean="0"/>
            </a:br>
            <a:r>
              <a:rPr lang="en-US" smtClean="0"/>
              <a:t>Use Type 1 Symbol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Type 1 has a one-to-one mapping from selection to language unit </a:t>
            </a:r>
          </a:p>
          <a:p>
            <a:pPr>
              <a:defRPr/>
            </a:pPr>
            <a:r>
              <a:rPr lang="en-US" sz="2800" dirty="0" smtClean="0"/>
              <a:t>Emphasis on </a:t>
            </a:r>
            <a:r>
              <a:rPr lang="en-US" sz="2800" dirty="0" err="1" smtClean="0"/>
              <a:t>recognizability</a:t>
            </a:r>
            <a:r>
              <a:rPr lang="en-US" sz="2800" dirty="0" smtClean="0"/>
              <a:t> allows picture-producing words to be a strong feature of early language boards</a:t>
            </a:r>
          </a:p>
          <a:p>
            <a:pPr>
              <a:defRPr/>
            </a:pPr>
            <a:r>
              <a:rPr lang="en-US" sz="2800" dirty="0" smtClean="0"/>
              <a:t>Large libraries typical of Type 1 symbols sets allow teachers and clinicians to draw from a wide range of vocabulary</a:t>
            </a:r>
          </a:p>
          <a:p>
            <a:pPr>
              <a:defRPr/>
            </a:pPr>
            <a:r>
              <a:rPr lang="en-US" sz="2800" dirty="0" smtClean="0"/>
              <a:t>Sophisticated graphic programs (e.g. </a:t>
            </a:r>
            <a:r>
              <a:rPr lang="en-US" sz="2800" dirty="0" err="1" smtClean="0"/>
              <a:t>Boardmaker</a:t>
            </a:r>
            <a:r>
              <a:rPr lang="en-US" sz="2800" dirty="0" smtClean="0"/>
              <a:t>) allow facilitators to redesign symbols for greater iconicity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8" name="Rectangle 66"/>
          <p:cNvSpPr>
            <a:spLocks noGrp="1" noChangeArrowheads="1"/>
          </p:cNvSpPr>
          <p:nvPr>
            <p:ph type="title"/>
          </p:nvPr>
        </p:nvSpPr>
        <p:spPr>
          <a:xfrm>
            <a:off x="455414" y="214312"/>
            <a:ext cx="8233172" cy="1452191"/>
          </a:xfrm>
        </p:spPr>
        <p:txBody>
          <a:bodyPr rIns="116982"/>
          <a:lstStyle/>
          <a:p>
            <a:pPr marL="40178" indent="0" eaLnBrk="1" hangingPunct="1">
              <a:defRPr/>
            </a:pPr>
            <a:r>
              <a:rPr lang="en-US" sz="2200" dirty="0" smtClean="0"/>
              <a:t>Type 2 - semantic encoding: a defined and restricted number of elements; an indefinite total number of possible symbols (</a:t>
            </a:r>
            <a:r>
              <a:rPr lang="en-US" sz="2200" dirty="0" err="1" smtClean="0"/>
              <a:t>Blissymbolics</a:t>
            </a:r>
            <a:r>
              <a:rPr lang="en-US" sz="2200" dirty="0" smtClean="0"/>
              <a:t>©, </a:t>
            </a:r>
            <a:r>
              <a:rPr lang="en-US" sz="2200" dirty="0" err="1" smtClean="0"/>
              <a:t>DynaSyms</a:t>
            </a:r>
            <a:r>
              <a:rPr lang="en-US" sz="2200" dirty="0" smtClean="0"/>
              <a:t>®, or outside AAC, Chinese </a:t>
            </a:r>
            <a:r>
              <a:rPr lang="en-US" sz="2200" dirty="0" err="1" smtClean="0"/>
              <a:t>hanzi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endParaRPr lang="en-US" sz="2200" dirty="0" smtClean="0"/>
          </a:p>
        </p:txBody>
      </p:sp>
      <p:sp>
        <p:nvSpPr>
          <p:cNvPr id="18499" name="Rectangle 67"/>
          <p:cNvSpPr>
            <a:spLocks noGrp="1" noChangeArrowheads="1"/>
          </p:cNvSpPr>
          <p:nvPr>
            <p:ph type="body" idx="1"/>
          </p:nvPr>
        </p:nvSpPr>
        <p:spPr/>
        <p:txBody>
          <a:bodyPr rIns="116982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Type 2 encoding paradigms are often called systems, because they stress the relationship between and among the various code elements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A prime example of this approach to Natural Language representation comes from outside the field of AAC – the Chinese characters or “</a:t>
            </a:r>
            <a:r>
              <a:rPr lang="en-US" sz="2000" dirty="0" err="1" smtClean="0"/>
              <a:t>hanzi</a:t>
            </a:r>
            <a:r>
              <a:rPr lang="en-US" sz="2000" dirty="0" smtClean="0"/>
              <a:t>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Mandarin Chinese has a limited number of stroke types and various constraints on the placement of these strokes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Phonetic elements penetrate individual </a:t>
            </a:r>
            <a:r>
              <a:rPr lang="en-US" sz="2000" dirty="0" err="1" smtClean="0"/>
              <a:t>hanzi</a:t>
            </a:r>
            <a:r>
              <a:rPr lang="en-US" sz="2000" dirty="0" smtClean="0"/>
              <a:t> frequently to produce a phonetic/semantic hybrid which obeys its own orders of placement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All elements of the surface structure of Mandarin are represented faithfully by the various </a:t>
            </a:r>
            <a:r>
              <a:rPr lang="en-US" sz="2000" dirty="0" err="1" smtClean="0"/>
              <a:t>hanzi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Iconic transparency is not a high goal in Mandarin </a:t>
            </a:r>
            <a:r>
              <a:rPr lang="en-US" sz="2000" dirty="0" err="1" smtClean="0"/>
              <a:t>hanzi</a:t>
            </a:r>
            <a:r>
              <a:rPr lang="en-US" sz="2000" dirty="0" smtClean="0"/>
              <a:t>, although many mnemonic rationales are used to teach the meaning behind the </a:t>
            </a:r>
            <a:r>
              <a:rPr lang="en-US" sz="2000" dirty="0" err="1" smtClean="0"/>
              <a:t>hanzi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7509867" y="6250783"/>
            <a:ext cx="218777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284" tIns="32142" rIns="64284" bIns="32142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993BCF4-029F-4717-9128-7A9AAD4B874E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  <p:sp>
        <p:nvSpPr>
          <p:cNvPr id="19523" name="Rectangle 67"/>
          <p:cNvSpPr>
            <a:spLocks noGrp="1" noChangeArrowheads="1"/>
          </p:cNvSpPr>
          <p:nvPr>
            <p:ph type="title"/>
          </p:nvPr>
        </p:nvSpPr>
        <p:spPr>
          <a:xfrm>
            <a:off x="455414" y="0"/>
            <a:ext cx="8233172" cy="1290340"/>
          </a:xfrm>
        </p:spPr>
        <p:txBody>
          <a:bodyPr rIns="116982"/>
          <a:lstStyle/>
          <a:p>
            <a:pPr marL="40178" indent="0" eaLnBrk="1" hangingPunct="1">
              <a:defRPr/>
            </a:pPr>
            <a:r>
              <a:rPr lang="en-US" dirty="0"/>
              <a:t>Type 2 Semantic Encoding</a:t>
            </a:r>
          </a:p>
        </p:txBody>
      </p:sp>
      <p:sp>
        <p:nvSpPr>
          <p:cNvPr id="19524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455414" y="1289224"/>
            <a:ext cx="8233172" cy="5259586"/>
          </a:xfrm>
        </p:spPr>
        <p:txBody>
          <a:bodyPr rIns="116982"/>
          <a:lstStyle/>
          <a:p>
            <a:pPr eaLnBrk="1" hangingPunct="1">
              <a:defRPr/>
            </a:pPr>
            <a:r>
              <a:rPr lang="en-US" sz="2400" dirty="0" smtClean="0"/>
              <a:t>Type 1 approaches are often called “symbol sets” because of the lack of relationship between and among the symbols</a:t>
            </a:r>
          </a:p>
          <a:p>
            <a:pPr eaLnBrk="1" hangingPunct="1">
              <a:defRPr/>
            </a:pPr>
            <a:r>
              <a:rPr lang="en-US" sz="2400" dirty="0" smtClean="0"/>
              <a:t>Type 2 encodings stress the relationship between and among the various code elements</a:t>
            </a:r>
          </a:p>
          <a:p>
            <a:pPr eaLnBrk="1" hangingPunct="1">
              <a:defRPr/>
            </a:pPr>
            <a:r>
              <a:rPr lang="en-US" sz="2400" dirty="0" smtClean="0"/>
              <a:t>Type 2 encodings formalize the relationship among the code elements to promote </a:t>
            </a:r>
            <a:r>
              <a:rPr lang="en-US" sz="2400" dirty="0" err="1" smtClean="0"/>
              <a:t>learnability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Type 2 encodings are almost never transparent but strive for certain helpful translucencies</a:t>
            </a:r>
          </a:p>
          <a:p>
            <a:pPr eaLnBrk="1" hangingPunct="1">
              <a:defRPr/>
            </a:pPr>
            <a:r>
              <a:rPr lang="en-US" sz="2400" dirty="0" smtClean="0"/>
              <a:t>Type 2 semantic encoding approaches need to add a new symbol for every new, coded unit</a:t>
            </a:r>
          </a:p>
          <a:p>
            <a:pPr eaLnBrk="1" hangingPunct="1">
              <a:defRPr/>
            </a:pPr>
            <a:r>
              <a:rPr lang="en-US" sz="2400" dirty="0" smtClean="0"/>
              <a:t>Type 2 semantic encoding approaches often have large symbol sets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Language Encoding:</a:t>
            </a:r>
          </a:p>
          <a:p>
            <a:pPr lvl="1"/>
            <a:r>
              <a:rPr lang="en-US" dirty="0" smtClean="0"/>
              <a:t>Sequences of elements (e.g. key strokes) which map to language units (e.g. morphemes, words, phrases, sentences, …)</a:t>
            </a:r>
          </a:p>
          <a:p>
            <a:r>
              <a:rPr lang="en-US" dirty="0" smtClean="0"/>
              <a:t>Language Device: a physical presentation (e.g. layout) which provides:</a:t>
            </a:r>
          </a:p>
          <a:p>
            <a:pPr lvl="1"/>
            <a:r>
              <a:rPr lang="en-US" dirty="0" smtClean="0"/>
              <a:t>a means for the user to (learn, retain, ..) navigate through and select from the set of available elements</a:t>
            </a:r>
          </a:p>
          <a:p>
            <a:pPr lvl="1"/>
            <a:r>
              <a:rPr lang="en-US" dirty="0" smtClean="0"/>
              <a:t>speech output for the selected language units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/>
          </p:cNvSpPr>
          <p:nvPr/>
        </p:nvSpPr>
        <p:spPr bwMode="auto">
          <a:xfrm>
            <a:off x="634008" y="2857502"/>
            <a:ext cx="7867055" cy="553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4" bIns="0"/>
          <a:lstStyle/>
          <a:p>
            <a:pPr marL="4017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山</a:t>
            </a:r>
            <a:r>
              <a:rPr lang="en-US" altLang="ja-JP" sz="3200" dirty="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       	</a:t>
            </a:r>
            <a:r>
              <a:rPr lang="ja-JP" altLang="en-US" sz="320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峰</a:t>
            </a:r>
            <a:r>
              <a:rPr lang="en-US" altLang="ja-JP" sz="3200" dirty="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   </a:t>
            </a:r>
            <a:r>
              <a:rPr lang="ja-JP" altLang="en-US" sz="320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岭</a:t>
            </a:r>
            <a:r>
              <a:rPr lang="en-US" altLang="ja-JP" sz="3200" dirty="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   </a:t>
            </a:r>
            <a:r>
              <a:rPr lang="ja-JP" altLang="en-US" sz="320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峭</a:t>
            </a:r>
            <a:r>
              <a:rPr lang="en-US" altLang="ja-JP" sz="3200" dirty="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	</a:t>
            </a:r>
            <a:r>
              <a:rPr lang="ja-JP" altLang="en-US" sz="320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氵</a:t>
            </a:r>
            <a:r>
              <a:rPr lang="en-US" altLang="ja-JP" sz="3200" dirty="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 	    </a:t>
            </a:r>
            <a:r>
              <a:rPr lang="ja-JP" altLang="en-US" sz="320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洗</a:t>
            </a:r>
            <a:r>
              <a:rPr lang="en-US" altLang="ja-JP" sz="3200" dirty="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    </a:t>
            </a:r>
            <a:r>
              <a:rPr lang="ja-JP" altLang="en-US" sz="320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冲</a:t>
            </a:r>
            <a:r>
              <a:rPr lang="en-US" altLang="ja-JP" sz="3200" dirty="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   </a:t>
            </a:r>
            <a:r>
              <a:rPr lang="ja-JP" altLang="en-US" sz="3200" smtClean="0">
                <a:solidFill>
                  <a:srgbClr val="FFFFFF"/>
                </a:solidFill>
                <a:latin typeface="Times" charset="0"/>
                <a:ea typeface="ヒラギノ明朝 ProN W6" charset="-128"/>
                <a:sym typeface="Times" charset="0"/>
              </a:rPr>
              <a:t>冰</a:t>
            </a:r>
            <a:endParaRPr lang="en-US" sz="3200" dirty="0" smtClean="0">
              <a:solidFill>
                <a:srgbClr val="FFFFFF"/>
              </a:solidFill>
              <a:latin typeface="Times" charset="0"/>
              <a:ea typeface="ヒラギノ明朝 ProN W6" charset="-128"/>
              <a:sym typeface="Times" charset="0"/>
            </a:endParaRPr>
          </a:p>
        </p:txBody>
      </p:sp>
      <p:sp>
        <p:nvSpPr>
          <p:cNvPr id="20547" name="Rectangle 67"/>
          <p:cNvSpPr>
            <a:spLocks noGrp="1" noChangeArrowheads="1"/>
          </p:cNvSpPr>
          <p:nvPr>
            <p:ph type="title"/>
          </p:nvPr>
        </p:nvSpPr>
        <p:spPr>
          <a:xfrm>
            <a:off x="455414" y="94878"/>
            <a:ext cx="8233172" cy="1937742"/>
          </a:xfrm>
        </p:spPr>
        <p:txBody>
          <a:bodyPr rIns="116982"/>
          <a:lstStyle/>
          <a:p>
            <a:pPr marL="40178" indent="0" eaLnBrk="1" hangingPunct="1">
              <a:defRPr/>
            </a:pPr>
            <a:r>
              <a:rPr lang="en-US" sz="2500" dirty="0" smtClean="0"/>
              <a:t>Type 2 - Semantic Encoding: a defined and restricted number of elements but an indefinite total number of possible symbols (</a:t>
            </a:r>
            <a:r>
              <a:rPr lang="en-US" sz="2500" dirty="0" err="1" smtClean="0"/>
              <a:t>Blissymbolics</a:t>
            </a:r>
            <a:r>
              <a:rPr lang="en-US" sz="2500" dirty="0" smtClean="0"/>
              <a:t>©, </a:t>
            </a:r>
            <a:r>
              <a:rPr lang="en-US" sz="2500" dirty="0" err="1" smtClean="0"/>
              <a:t>PicSyms</a:t>
            </a:r>
            <a:r>
              <a:rPr lang="en-US" sz="2500" dirty="0" smtClean="0"/>
              <a:t>©, or outside the field of AAC, Mandarin Chinese)</a:t>
            </a:r>
          </a:p>
        </p:txBody>
      </p:sp>
      <p:sp>
        <p:nvSpPr>
          <p:cNvPr id="81928" name="Rectangle 69"/>
          <p:cNvSpPr>
            <a:spLocks/>
          </p:cNvSpPr>
          <p:nvPr/>
        </p:nvSpPr>
        <p:spPr bwMode="auto">
          <a:xfrm>
            <a:off x="544713" y="3554016"/>
            <a:ext cx="1330523" cy="821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 lIns="0" tIns="0" rIns="40634" bIns="0"/>
          <a:lstStyle/>
          <a:p>
            <a:pPr marL="40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Times" charset="0"/>
                <a:cs typeface="Arial"/>
                <a:sym typeface="Times" charset="0"/>
              </a:rPr>
              <a:t>mountain (root)</a:t>
            </a:r>
          </a:p>
        </p:txBody>
      </p:sp>
      <p:sp>
        <p:nvSpPr>
          <p:cNvPr id="81929" name="Rectangle 70"/>
          <p:cNvSpPr>
            <a:spLocks/>
          </p:cNvSpPr>
          <p:nvPr/>
        </p:nvSpPr>
        <p:spPr bwMode="auto">
          <a:xfrm>
            <a:off x="2222376" y="3607594"/>
            <a:ext cx="7671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 wrap="none" lIns="0" tIns="0" rIns="40634" bIns="0">
            <a:spAutoFit/>
          </a:bodyPr>
          <a:lstStyle/>
          <a:p>
            <a:pPr marL="40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Times" charset="0"/>
                <a:cs typeface="Arial"/>
                <a:sym typeface="Times" charset="0"/>
              </a:rPr>
              <a:t>peak</a:t>
            </a:r>
          </a:p>
        </p:txBody>
      </p:sp>
      <p:sp>
        <p:nvSpPr>
          <p:cNvPr id="81930" name="Rectangle 71"/>
          <p:cNvSpPr>
            <a:spLocks/>
          </p:cNvSpPr>
          <p:nvPr/>
        </p:nvSpPr>
        <p:spPr bwMode="auto">
          <a:xfrm>
            <a:off x="3036094" y="3607594"/>
            <a:ext cx="8874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 wrap="none" lIns="0" tIns="0" rIns="40634" bIns="0">
            <a:spAutoFit/>
          </a:bodyPr>
          <a:lstStyle/>
          <a:p>
            <a:pPr marL="40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Times" charset="0"/>
                <a:cs typeface="Arial"/>
                <a:sym typeface="Times" charset="0"/>
              </a:rPr>
              <a:t>range</a:t>
            </a:r>
          </a:p>
        </p:txBody>
      </p:sp>
      <p:sp>
        <p:nvSpPr>
          <p:cNvPr id="81931" name="Rectangle 72"/>
          <p:cNvSpPr>
            <a:spLocks/>
          </p:cNvSpPr>
          <p:nvPr/>
        </p:nvSpPr>
        <p:spPr bwMode="auto">
          <a:xfrm>
            <a:off x="3920133" y="3607594"/>
            <a:ext cx="852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 wrap="none" lIns="0" tIns="0" rIns="40634" bIns="0">
            <a:spAutoFit/>
          </a:bodyPr>
          <a:lstStyle/>
          <a:p>
            <a:pPr marL="40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Times" charset="0"/>
                <a:cs typeface="Arial"/>
                <a:sym typeface="Times" charset="0"/>
              </a:rPr>
              <a:t>steep</a:t>
            </a:r>
          </a:p>
        </p:txBody>
      </p:sp>
      <p:sp>
        <p:nvSpPr>
          <p:cNvPr id="81932" name="Rectangle 73"/>
          <p:cNvSpPr>
            <a:spLocks/>
          </p:cNvSpPr>
          <p:nvPr/>
        </p:nvSpPr>
        <p:spPr bwMode="auto">
          <a:xfrm>
            <a:off x="5054203" y="3554016"/>
            <a:ext cx="848320" cy="821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 lIns="0" tIns="0" rIns="40634" bIns="0"/>
          <a:lstStyle/>
          <a:p>
            <a:pPr marL="40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Times" charset="0"/>
                <a:cs typeface="Arial"/>
                <a:sym typeface="Times" charset="0"/>
              </a:rPr>
              <a:t>water (root)</a:t>
            </a:r>
          </a:p>
        </p:txBody>
      </p:sp>
      <p:sp>
        <p:nvSpPr>
          <p:cNvPr id="81933" name="Rectangle 74"/>
          <p:cNvSpPr>
            <a:spLocks/>
          </p:cNvSpPr>
          <p:nvPr/>
        </p:nvSpPr>
        <p:spPr bwMode="auto">
          <a:xfrm>
            <a:off x="6027541" y="3607594"/>
            <a:ext cx="8184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 wrap="none" lIns="0" tIns="0" rIns="40634" bIns="0">
            <a:spAutoFit/>
          </a:bodyPr>
          <a:lstStyle/>
          <a:p>
            <a:pPr marL="40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Times" charset="0"/>
                <a:cs typeface="Arial"/>
                <a:sym typeface="Times" charset="0"/>
              </a:rPr>
              <a:t>wash</a:t>
            </a:r>
          </a:p>
        </p:txBody>
      </p:sp>
      <p:sp>
        <p:nvSpPr>
          <p:cNvPr id="81934" name="Rectangle 75"/>
          <p:cNvSpPr>
            <a:spLocks/>
          </p:cNvSpPr>
          <p:nvPr/>
        </p:nvSpPr>
        <p:spPr bwMode="auto">
          <a:xfrm>
            <a:off x="6956226" y="3607594"/>
            <a:ext cx="74955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 wrap="none" lIns="0" tIns="0" rIns="40634" bIns="0">
            <a:spAutoFit/>
          </a:bodyPr>
          <a:lstStyle/>
          <a:p>
            <a:pPr marL="40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Times" charset="0"/>
                <a:cs typeface="Arial"/>
                <a:sym typeface="Times" charset="0"/>
              </a:rPr>
              <a:t>flush</a:t>
            </a:r>
          </a:p>
        </p:txBody>
      </p:sp>
      <p:sp>
        <p:nvSpPr>
          <p:cNvPr id="81935" name="Rectangle 76"/>
          <p:cNvSpPr>
            <a:spLocks/>
          </p:cNvSpPr>
          <p:nvPr/>
        </p:nvSpPr>
        <p:spPr bwMode="auto">
          <a:xfrm>
            <a:off x="7911705" y="3607594"/>
            <a:ext cx="49307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 wrap="none" lIns="0" tIns="0" rIns="40634" bIns="0">
            <a:spAutoFit/>
          </a:bodyPr>
          <a:lstStyle/>
          <a:p>
            <a:pPr marL="40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a typeface="Times" charset="0"/>
                <a:cs typeface="Arial"/>
                <a:sym typeface="Times" charset="0"/>
              </a:rPr>
              <a:t>ice</a:t>
            </a:r>
          </a:p>
        </p:txBody>
      </p:sp>
      <p:sp>
        <p:nvSpPr>
          <p:cNvPr id="20557" name="Rectangle 77"/>
          <p:cNvSpPr>
            <a:spLocks/>
          </p:cNvSpPr>
          <p:nvPr/>
        </p:nvSpPr>
        <p:spPr bwMode="auto">
          <a:xfrm>
            <a:off x="500062" y="4982766"/>
            <a:ext cx="8090297" cy="821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4" bIns="0"/>
          <a:lstStyle/>
          <a:p>
            <a:pPr marL="401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" charset="0"/>
                <a:cs typeface="Arial"/>
                <a:sym typeface="Times" charset="0"/>
              </a:rPr>
              <a:t>Mandarin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" charset="0"/>
                <a:cs typeface="Arial"/>
                <a:sym typeface="Times" charset="0"/>
              </a:rPr>
              <a:t>Hanzi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imes" charset="0"/>
                <a:cs typeface="Arial"/>
                <a:sym typeface="Times" charset="0"/>
              </a:rPr>
              <a:t> are composed of a semantic root with varying phonetic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3" name="Rectangle 69"/>
          <p:cNvSpPr>
            <a:spLocks noGrp="1" noChangeArrowheads="1"/>
          </p:cNvSpPr>
          <p:nvPr>
            <p:ph type="body" idx="1"/>
          </p:nvPr>
        </p:nvSpPr>
        <p:spPr>
          <a:xfrm>
            <a:off x="455414" y="4902399"/>
            <a:ext cx="8233172" cy="1910953"/>
          </a:xfrm>
        </p:spPr>
        <p:txBody>
          <a:bodyPr rIns="116982"/>
          <a:lstStyle/>
          <a:p>
            <a:pPr eaLnBrk="1" hangingPunct="1">
              <a:defRPr/>
            </a:pPr>
            <a:r>
              <a:rPr lang="en-US" sz="2400" dirty="0" smtClean="0"/>
              <a:t>“Action” “make” “container” and “protection” are semantic primitives in the Bliss system</a:t>
            </a:r>
          </a:p>
          <a:p>
            <a:pPr eaLnBrk="1" hangingPunct="1">
              <a:defRPr/>
            </a:pPr>
            <a:r>
              <a:rPr lang="en-US" sz="2400" dirty="0" err="1" smtClean="0"/>
              <a:t>Blissymbols</a:t>
            </a:r>
            <a:r>
              <a:rPr lang="en-US" sz="2400" dirty="0" smtClean="0"/>
              <a:t> can be used to teach certain concepts</a:t>
            </a:r>
          </a:p>
          <a:p>
            <a:pPr eaLnBrk="1" hangingPunct="1">
              <a:defRPr/>
            </a:pPr>
            <a:r>
              <a:rPr lang="en-US" sz="2400" dirty="0" err="1" smtClean="0"/>
              <a:t>Blissymbolics</a:t>
            </a:r>
            <a:r>
              <a:rPr lang="en-US" sz="2400" dirty="0" smtClean="0"/>
              <a:t> is a language but not an NL</a:t>
            </a:r>
          </a:p>
        </p:txBody>
      </p:sp>
      <p:sp>
        <p:nvSpPr>
          <p:cNvPr id="21570" name="Rectangle 66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40178" indent="0" eaLnBrk="1" hangingPunct="1">
              <a:defRPr/>
            </a:pPr>
            <a:r>
              <a:rPr lang="en-US" sz="3400" dirty="0"/>
              <a:t>Type 2 Semantic Encoding Using </a:t>
            </a:r>
            <a:r>
              <a:rPr lang="en-US" sz="3400" dirty="0" err="1"/>
              <a:t>Blissymbols</a:t>
            </a:r>
            <a:endParaRPr lang="en-US" sz="3400" dirty="0"/>
          </a:p>
        </p:txBody>
      </p:sp>
      <p:pic>
        <p:nvPicPr>
          <p:cNvPr id="34820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20" y="1848446"/>
            <a:ext cx="8582546" cy="29021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14" y="94878"/>
            <a:ext cx="8233172" cy="1244575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Complex Combinatorics Derive New Symbols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1533" y="1553767"/>
          <a:ext cx="3750469" cy="5163592"/>
        </p:xfrm>
        <a:graphic>
          <a:graphicData uri="http://schemas.openxmlformats.org/presentationml/2006/ole">
            <p:oleObj spid="_x0000_s3074" name="Document" r:id="rId3" imgW="7887801" imgH="10860016" progId="Word.Document.12">
              <p:link updateAutomatic="1"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82641" y="4339828"/>
            <a:ext cx="2464594" cy="988250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64284" tIns="32142" rIns="64284" bIns="3214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sym typeface="Times" charset="0"/>
              </a:rPr>
              <a:t>New symbols may be designed from existing primitives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Clinical Reasons for Using Type 2 Symbol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Iconic elements allow teachers and clinicians to use patterns to teach natural language relationships</a:t>
            </a:r>
          </a:p>
          <a:p>
            <a:pPr>
              <a:defRPr/>
            </a:pPr>
            <a:r>
              <a:rPr lang="en-US" smtClean="0"/>
              <a:t>The systematicity of Type 2 symbol structures illustrates the rhyme and reason behind natural language and human thought</a:t>
            </a:r>
          </a:p>
          <a:p>
            <a:pPr>
              <a:defRPr/>
            </a:pPr>
            <a:r>
              <a:rPr lang="en-US" smtClean="0"/>
              <a:t>The focus on semantic primitives in Type 2 allows clinicians to leverage these primitives in their teaching paradigms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4" name="Rectangle 66"/>
          <p:cNvSpPr>
            <a:spLocks noGrp="1" noChangeArrowheads="1"/>
          </p:cNvSpPr>
          <p:nvPr>
            <p:ph type="title"/>
          </p:nvPr>
        </p:nvSpPr>
        <p:spPr>
          <a:xfrm>
            <a:off x="455414" y="41300"/>
            <a:ext cx="8233172" cy="1625203"/>
          </a:xfrm>
        </p:spPr>
        <p:txBody>
          <a:bodyPr rIns="116982"/>
          <a:lstStyle/>
          <a:p>
            <a:pPr marL="40178" indent="0" eaLnBrk="1" hangingPunct="1">
              <a:defRPr/>
            </a:pPr>
            <a:r>
              <a:rPr lang="en-US" sz="2500" dirty="0" smtClean="0"/>
              <a:t>Type 3 - Semantic Encoding: restricted number of symbols that recombine to generate an indefinite total number of coded units (Unity®, LLL™, Deutsche </a:t>
            </a:r>
            <a:r>
              <a:rPr lang="en-US" sz="2500" dirty="0" err="1" smtClean="0"/>
              <a:t>Wortstrategie</a:t>
            </a:r>
            <a:r>
              <a:rPr lang="en-US" sz="2500" dirty="0" smtClean="0"/>
              <a:t>™)</a:t>
            </a:r>
          </a:p>
        </p:txBody>
      </p:sp>
      <p:sp>
        <p:nvSpPr>
          <p:cNvPr id="22595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455414" y="1714501"/>
            <a:ext cx="8233172" cy="5054203"/>
          </a:xfrm>
        </p:spPr>
        <p:txBody>
          <a:bodyPr rIns="116982"/>
          <a:lstStyle/>
          <a:p>
            <a:pPr eaLnBrk="1" hangingPunct="1">
              <a:defRPr/>
            </a:pPr>
            <a:r>
              <a:rPr lang="en-US" sz="1800" dirty="0" smtClean="0"/>
              <a:t>Type 3 symbol systems use a restricted number of symbols which combine in sequences to represent an indefinite number of words and concepts of a  natural language</a:t>
            </a:r>
          </a:p>
          <a:p>
            <a:pPr eaLnBrk="1" hangingPunct="1">
              <a:defRPr/>
            </a:pPr>
            <a:r>
              <a:rPr lang="en-US" sz="1800" dirty="0" smtClean="0"/>
              <a:t>The restricted number of symbols rarely exceeds 100 semantic and grammatical icons</a:t>
            </a:r>
          </a:p>
          <a:p>
            <a:pPr eaLnBrk="1" hangingPunct="1">
              <a:defRPr/>
            </a:pPr>
            <a:r>
              <a:rPr lang="en-US" sz="1800" dirty="0" smtClean="0"/>
              <a:t>Type 3 symbols combine with each other following a grammar.  Unity® LLL™ </a:t>
            </a:r>
            <a:r>
              <a:rPr lang="en-US" sz="1800" dirty="0" err="1" smtClean="0"/>
              <a:t>Wortstrategie</a:t>
            </a:r>
            <a:r>
              <a:rPr lang="en-US" sz="1800" dirty="0" smtClean="0"/>
              <a:t>™ combine according to a grammar proposed by Baker, Schwartz, and Conti (1988)</a:t>
            </a:r>
          </a:p>
          <a:p>
            <a:pPr eaLnBrk="1" hangingPunct="1">
              <a:defRPr/>
            </a:pPr>
            <a:r>
              <a:rPr lang="en-US" sz="1800" dirty="0" err="1" smtClean="0"/>
              <a:t>Blissymbolics</a:t>
            </a:r>
            <a:r>
              <a:rPr lang="en-US" sz="1800" dirty="0" smtClean="0"/>
              <a:t>, and to a degree Mandarin, takes individual primitives to form an icon with translucent properties, type 3 symbol systems form short, rule-driven sequences to represent an indefinite number of words and concepts</a:t>
            </a:r>
          </a:p>
          <a:p>
            <a:pPr eaLnBrk="1" hangingPunct="1">
              <a:defRPr/>
            </a:pPr>
            <a:r>
              <a:rPr lang="en-US" sz="1800" dirty="0" smtClean="0"/>
              <a:t>Type 3 semantic encoding systems are distantly related to hieroglyphics and work simultaneously to reduce the number of symbols in a selection set and the number of symbols in a symbol string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8" name="Rectangle 66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40178" indent="0" eaLnBrk="1" hangingPunct="1">
              <a:defRPr/>
            </a:pPr>
            <a:r>
              <a:rPr lang="en-US" dirty="0"/>
              <a:t>Type 3 Semantic Encoding</a:t>
            </a:r>
          </a:p>
        </p:txBody>
      </p:sp>
      <p:sp>
        <p:nvSpPr>
          <p:cNvPr id="23619" name="Rectangle 67"/>
          <p:cNvSpPr>
            <a:spLocks noGrp="1" noChangeArrowheads="1"/>
          </p:cNvSpPr>
          <p:nvPr>
            <p:ph type="body" idx="1"/>
          </p:nvPr>
        </p:nvSpPr>
        <p:spPr/>
        <p:txBody>
          <a:bodyPr rIns="116982"/>
          <a:lstStyle/>
          <a:p>
            <a:pPr eaLnBrk="1" hangingPunct="1">
              <a:defRPr/>
            </a:pPr>
            <a:r>
              <a:rPr lang="en-US" sz="2200" dirty="0" smtClean="0"/>
              <a:t>Type 3 symbol systems generate very large numbers of self-actuating, two- and three-symbol unique sequences which can designate the semantic, syntactic, and morphologic elements of NL</a:t>
            </a:r>
          </a:p>
          <a:p>
            <a:pPr eaLnBrk="1" hangingPunct="1">
              <a:defRPr/>
            </a:pPr>
            <a:r>
              <a:rPr lang="en-US" sz="2200" dirty="0" smtClean="0"/>
              <a:t>The recombinant use of a relatively small number (100) of symbols in short sequences allows a single computer page on an AAC device to provide access to the whole core vocabulary, morphology, and syntax</a:t>
            </a:r>
          </a:p>
          <a:p>
            <a:pPr eaLnBrk="1" hangingPunct="1">
              <a:defRPr/>
            </a:pPr>
            <a:r>
              <a:rPr lang="en-US" sz="2200" dirty="0" smtClean="0"/>
              <a:t>Recombinant symbol use provides more than enough unique combinations to represent high frequency extended vocabulary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7509867" y="6250783"/>
            <a:ext cx="218777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84" tIns="32142" rIns="64284" bIns="32142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155A67A-154A-4A78-8035-65E3CDAAE695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  <p:pic>
        <p:nvPicPr>
          <p:cNvPr id="38915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930" y="866180"/>
            <a:ext cx="9161859" cy="55665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644" name="Rectangle 68"/>
          <p:cNvSpPr>
            <a:spLocks noGrp="1" noChangeArrowheads="1"/>
          </p:cNvSpPr>
          <p:nvPr>
            <p:ph type="title"/>
          </p:nvPr>
        </p:nvSpPr>
        <p:spPr>
          <a:xfrm>
            <a:off x="455414" y="94878"/>
            <a:ext cx="8233172" cy="696516"/>
          </a:xfrm>
        </p:spPr>
        <p:txBody>
          <a:bodyPr rIns="116982"/>
          <a:lstStyle/>
          <a:p>
            <a:pPr marL="40178" indent="0" eaLnBrk="1" hangingPunct="1">
              <a:defRPr/>
            </a:pPr>
            <a:r>
              <a:rPr lang="en-US" sz="2500" dirty="0" smtClean="0"/>
              <a:t>Type 3 Semantic Encoding -- Unity® 128 Keyboard</a:t>
            </a:r>
          </a:p>
        </p:txBody>
      </p:sp>
      <p:sp>
        <p:nvSpPr>
          <p:cNvPr id="38917" name="Line 69"/>
          <p:cNvSpPr>
            <a:spLocks noChangeShapeType="1"/>
          </p:cNvSpPr>
          <p:nvPr/>
        </p:nvSpPr>
        <p:spPr bwMode="auto">
          <a:xfrm rot="10800000" flipH="1">
            <a:off x="3917903" y="4741666"/>
            <a:ext cx="1817191" cy="3349"/>
          </a:xfrm>
          <a:prstGeom prst="line">
            <a:avLst/>
          </a:prstGeom>
          <a:noFill/>
          <a:ln w="508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64284" tIns="32142" rIns="64284" bIns="321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" charset="0"/>
              <a:sym typeface="Times" charset="0"/>
            </a:endParaRPr>
          </a:p>
        </p:txBody>
      </p:sp>
      <p:sp>
        <p:nvSpPr>
          <p:cNvPr id="38918" name="Line 70"/>
          <p:cNvSpPr>
            <a:spLocks noChangeShapeType="1"/>
          </p:cNvSpPr>
          <p:nvPr/>
        </p:nvSpPr>
        <p:spPr bwMode="auto">
          <a:xfrm flipH="1">
            <a:off x="7029897" y="4566422"/>
            <a:ext cx="531316" cy="6697"/>
          </a:xfrm>
          <a:prstGeom prst="line">
            <a:avLst/>
          </a:prstGeom>
          <a:noFill/>
          <a:ln w="508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64284" tIns="32142" rIns="64284" bIns="321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" charset="0"/>
              <a:sym typeface="Times" charset="0"/>
            </a:endParaRPr>
          </a:p>
        </p:txBody>
      </p:sp>
      <p:sp>
        <p:nvSpPr>
          <p:cNvPr id="38919" name="Line 71"/>
          <p:cNvSpPr>
            <a:spLocks noChangeShapeType="1"/>
          </p:cNvSpPr>
          <p:nvPr/>
        </p:nvSpPr>
        <p:spPr bwMode="auto">
          <a:xfrm flipH="1">
            <a:off x="6931670" y="3993804"/>
            <a:ext cx="570384" cy="239986"/>
          </a:xfrm>
          <a:prstGeom prst="line">
            <a:avLst/>
          </a:prstGeom>
          <a:noFill/>
          <a:ln w="508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64284" tIns="32142" rIns="64284" bIns="321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" charset="0"/>
              <a:sym typeface="Times" charset="0"/>
            </a:endParaRPr>
          </a:p>
        </p:txBody>
      </p:sp>
      <p:sp>
        <p:nvSpPr>
          <p:cNvPr id="38920" name="Line 72"/>
          <p:cNvSpPr>
            <a:spLocks noChangeShapeType="1"/>
          </p:cNvSpPr>
          <p:nvPr/>
        </p:nvSpPr>
        <p:spPr bwMode="auto">
          <a:xfrm>
            <a:off x="3258220" y="3982641"/>
            <a:ext cx="360536" cy="1312664"/>
          </a:xfrm>
          <a:prstGeom prst="line">
            <a:avLst/>
          </a:prstGeom>
          <a:noFill/>
          <a:ln w="508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64284" tIns="32142" rIns="64284" bIns="321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" charset="0"/>
              <a:sym typeface="Times" charset="0"/>
            </a:endParaRPr>
          </a:p>
        </p:txBody>
      </p:sp>
      <p:sp>
        <p:nvSpPr>
          <p:cNvPr id="38921" name="Line 73"/>
          <p:cNvSpPr>
            <a:spLocks noChangeShapeType="1"/>
          </p:cNvSpPr>
          <p:nvPr/>
        </p:nvSpPr>
        <p:spPr bwMode="auto">
          <a:xfrm rot="10800000">
            <a:off x="3913436" y="5305352"/>
            <a:ext cx="760140" cy="2232"/>
          </a:xfrm>
          <a:prstGeom prst="line">
            <a:avLst/>
          </a:prstGeom>
          <a:noFill/>
          <a:ln w="508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64284" tIns="32142" rIns="64284" bIns="321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" charset="0"/>
              <a:sym typeface="Times" charset="0"/>
            </a:endParaRPr>
          </a:p>
        </p:txBody>
      </p:sp>
      <p:sp>
        <p:nvSpPr>
          <p:cNvPr id="38922" name="Line 74"/>
          <p:cNvSpPr>
            <a:spLocks noChangeShapeType="1"/>
          </p:cNvSpPr>
          <p:nvPr/>
        </p:nvSpPr>
        <p:spPr bwMode="auto">
          <a:xfrm flipH="1">
            <a:off x="3761632" y="3429000"/>
            <a:ext cx="1612925" cy="1312664"/>
          </a:xfrm>
          <a:prstGeom prst="line">
            <a:avLst/>
          </a:prstGeom>
          <a:noFill/>
          <a:ln w="508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64284" tIns="32142" rIns="64284" bIns="321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" charset="0"/>
              <a:sym typeface="Times" charset="0"/>
            </a:endParaRPr>
          </a:p>
        </p:txBody>
      </p:sp>
      <p:sp>
        <p:nvSpPr>
          <p:cNvPr id="38923" name="Line 75"/>
          <p:cNvSpPr>
            <a:spLocks noChangeShapeType="1"/>
          </p:cNvSpPr>
          <p:nvPr/>
        </p:nvSpPr>
        <p:spPr bwMode="auto">
          <a:xfrm rot="10800000">
            <a:off x="5619006" y="3348634"/>
            <a:ext cx="1816076" cy="385093"/>
          </a:xfrm>
          <a:prstGeom prst="line">
            <a:avLst/>
          </a:prstGeom>
          <a:noFill/>
          <a:ln w="50800">
            <a:solidFill>
              <a:srgbClr val="D90B00"/>
            </a:solidFill>
            <a:round/>
            <a:headEnd type="stealth" w="med" len="med"/>
            <a:tailEnd/>
          </a:ln>
        </p:spPr>
        <p:txBody>
          <a:bodyPr lIns="64284" tIns="32142" rIns="64284" bIns="3214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latin typeface="Times" charset="0"/>
              <a:sym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6" name="Rectangle 66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40178" indent="0" eaLnBrk="1" hangingPunct="1">
              <a:defRPr/>
            </a:pPr>
            <a:r>
              <a:rPr lang="en-US" dirty="0" smtClean="0"/>
              <a:t>Semantic Encoding Using Unity® Symbols</a:t>
            </a:r>
          </a:p>
        </p:txBody>
      </p:sp>
      <p:pic>
        <p:nvPicPr>
          <p:cNvPr id="39939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67" y="1991323"/>
            <a:ext cx="8734350" cy="3902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0" name="Rectangle 66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40178" indent="0" eaLnBrk="1" hangingPunct="1">
              <a:defRPr/>
            </a:pPr>
            <a:r>
              <a:rPr lang="en-US" sz="3400" dirty="0"/>
              <a:t>Type 3 Encoding Strategies: Structure of Symbol Sequence</a:t>
            </a:r>
          </a:p>
        </p:txBody>
      </p:sp>
      <p:pic>
        <p:nvPicPr>
          <p:cNvPr id="40963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419820"/>
            <a:ext cx="3714750" cy="5128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4" name="Rectangle 69"/>
          <p:cNvSpPr>
            <a:spLocks/>
          </p:cNvSpPr>
          <p:nvPr/>
        </p:nvSpPr>
        <p:spPr bwMode="auto">
          <a:xfrm>
            <a:off x="3348635" y="6491883"/>
            <a:ext cx="2667651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4" bIns="0">
            <a:spAutoFit/>
          </a:bodyPr>
          <a:lstStyle/>
          <a:p>
            <a:pPr marL="40178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mes" charset="0"/>
                <a:cs typeface="Times" charset="0"/>
                <a:sym typeface="Times" charset="0"/>
              </a:rPr>
              <a:t>Baker, Schwartz, Conti, 1990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4" name="Rectangle 66"/>
          <p:cNvSpPr>
            <a:spLocks noGrp="1" noChangeArrowheads="1"/>
          </p:cNvSpPr>
          <p:nvPr>
            <p:ph type="title"/>
          </p:nvPr>
        </p:nvSpPr>
        <p:spPr>
          <a:xfrm>
            <a:off x="455414" y="53578"/>
            <a:ext cx="8233172" cy="482203"/>
          </a:xfrm>
        </p:spPr>
        <p:txBody>
          <a:bodyPr rIns="116982"/>
          <a:lstStyle/>
          <a:p>
            <a:pPr marL="40178" indent="0" eaLnBrk="1" hangingPunct="1">
              <a:defRPr/>
            </a:pPr>
            <a:r>
              <a:rPr lang="en-US" sz="2200" dirty="0"/>
              <a:t>Type 3 Encoding Strategies: Combinatory Grammar </a:t>
            </a:r>
          </a:p>
        </p:txBody>
      </p:sp>
      <p:sp>
        <p:nvSpPr>
          <p:cNvPr id="27715" name="Text Box 67"/>
          <p:cNvSpPr txBox="1">
            <a:spLocks noChangeArrowheads="1"/>
          </p:cNvSpPr>
          <p:nvPr/>
        </p:nvSpPr>
        <p:spPr bwMode="auto">
          <a:xfrm>
            <a:off x="7509867" y="6250783"/>
            <a:ext cx="218777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84" tIns="32142" rIns="64284" bIns="32142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373DA16-23FA-4E04-B413-7B2BAEA76234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  <p:pic>
        <p:nvPicPr>
          <p:cNvPr id="41988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7" y="535783"/>
            <a:ext cx="8290099" cy="6322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of Encoding and Device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Coverage: What language units should be included? </a:t>
            </a:r>
            <a:br>
              <a:rPr lang="en-US" dirty="0" smtClean="0"/>
            </a:br>
            <a:r>
              <a:rPr lang="en-US" dirty="0" smtClean="0"/>
              <a:t>-&gt; “What we want to say”</a:t>
            </a:r>
          </a:p>
          <a:p>
            <a:r>
              <a:rPr lang="en-US" dirty="0" smtClean="0"/>
              <a:t>Complexity: How should they be encoded as sequences of elements?</a:t>
            </a:r>
          </a:p>
          <a:p>
            <a:r>
              <a:rPr lang="en-US" dirty="0" smtClean="0"/>
              <a:t>Interface: How should language units be arranged in the layout?</a:t>
            </a:r>
            <a:br>
              <a:rPr lang="en-US" dirty="0" smtClean="0"/>
            </a:br>
            <a:r>
              <a:rPr lang="en-US" dirty="0" smtClean="0"/>
              <a:t>-&gt; “Saying it as fast as we can”</a:t>
            </a:r>
          </a:p>
          <a:p>
            <a:r>
              <a:rPr lang="en-US" dirty="0" smtClean="0"/>
              <a:t>Evaluation: How can we measure the utility (coverage, efficiency) of a particular encoding and layout?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125141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Comparative Example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6485" y="1178719"/>
          <a:ext cx="8204150" cy="4929188"/>
        </p:xfrm>
        <a:graphic>
          <a:graphicData uri="http://schemas.openxmlformats.org/presentationml/2006/ole">
            <p:oleObj spid="_x0000_s4098" name="Document" r:id="rId3" imgW="16423392" imgH="9869278" progId="Word.Document.12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14" y="94878"/>
            <a:ext cx="8233172" cy="601637"/>
          </a:xfrm>
        </p:spPr>
        <p:txBody>
          <a:bodyPr/>
          <a:lstStyle/>
          <a:p>
            <a:pPr>
              <a:defRPr/>
            </a:pPr>
            <a:r>
              <a:rPr lang="en-US" sz="2500" dirty="0" smtClean="0"/>
              <a:t>Symbol Taxonomy by the New Systematic Typology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63" y="803672"/>
          <a:ext cx="8233171" cy="5928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744390"/>
                <a:gridCol w="2443758"/>
                <a:gridCol w="3045023"/>
              </a:tblGrid>
              <a:tr h="453594"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Type 1</a:t>
                      </a:r>
                      <a:endParaRPr lang="en-US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64294" marR="64294" marT="32147" marB="32147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Type 2</a:t>
                      </a:r>
                      <a:endParaRPr lang="en-US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64294" marR="64294" marT="32147" marB="32147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Type</a:t>
                      </a: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 3</a:t>
                      </a:r>
                      <a:endParaRPr lang="en-US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64294" marR="64294" marT="32147" marB="32147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18156">
                <a:tc rowSpan="2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Real objects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Miniature objects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Photographs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Simple line</a:t>
                      </a: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 drawings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Picture Communication Symbols PCS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Oakland Picture Dictionary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Pictogram Ideogram Communication PIC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Makaton</a:t>
                      </a: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® *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Sigsymbols</a:t>
                      </a: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 *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Lingraphica</a:t>
                      </a: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 Concept-Images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American Sign Language</a:t>
                      </a:r>
                    </a:p>
                  </a:txBody>
                  <a:tcPr marL="64294" marR="64294" marT="32147" marB="32147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Yerkish</a:t>
                      </a: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Lexigrams</a:t>
                      </a:r>
                      <a:endParaRPr lang="en-US" sz="1700" b="1" i="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PICSYMS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Blissymbolics</a:t>
                      </a:r>
                      <a:endParaRPr lang="en-US" sz="1700" b="1" i="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Pixon</a:t>
                      </a: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™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DynaSyms</a:t>
                      </a:r>
                      <a:endParaRPr lang="en-US" sz="1700" b="1" i="0" dirty="0" smtClean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Sign Writing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Premack</a:t>
                      </a: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 Symbols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Jet Era Glyphs</a:t>
                      </a: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CyberGlyphs</a:t>
                      </a: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i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64294" marR="64294" marT="32147" marB="32147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Unity®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WordStrategy</a:t>
                      </a: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®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err="1" smtClean="0">
                          <a:solidFill>
                            <a:schemeClr val="tx2"/>
                          </a:solidFill>
                        </a:rPr>
                        <a:t>Blissymbol</a:t>
                      </a: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 Component </a:t>
                      </a:r>
                      <a:r>
                        <a:rPr lang="en-US" sz="1700" b="1" i="0" baseline="0" dirty="0" err="1" smtClean="0">
                          <a:solidFill>
                            <a:schemeClr val="tx2"/>
                          </a:solidFill>
                        </a:rPr>
                        <a:t>Minspeak</a:t>
                      </a: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 Word Strategy ®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Swedish </a:t>
                      </a:r>
                      <a:r>
                        <a:rPr lang="en-US" sz="1700" b="1" i="0" baseline="0" dirty="0" err="1" smtClean="0">
                          <a:solidFill>
                            <a:schemeClr val="tx2"/>
                          </a:solidFill>
                        </a:rPr>
                        <a:t>Blissymbol</a:t>
                      </a: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 Component </a:t>
                      </a:r>
                      <a:r>
                        <a:rPr lang="en-US" sz="1700" b="1" i="0" baseline="0" dirty="0" err="1" smtClean="0">
                          <a:solidFill>
                            <a:schemeClr val="tx2"/>
                          </a:solidFill>
                        </a:rPr>
                        <a:t>Minspeak</a:t>
                      </a: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™ </a:t>
                      </a:r>
                      <a:endParaRPr lang="en-US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64294" marR="64294" marT="32147" marB="32147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6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dirty="0" smtClean="0">
                          <a:solidFill>
                            <a:schemeClr val="tx2"/>
                          </a:solidFill>
                        </a:rPr>
                        <a:t>Phonetic not semantic: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Morse Code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dirty="0" smtClean="0">
                          <a:solidFill>
                            <a:schemeClr val="tx2"/>
                          </a:solidFill>
                        </a:rPr>
                        <a:t>Aided</a:t>
                      </a: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 Representation of Finger Spelling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Traditional Orthography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Braille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700" b="1" i="0" baseline="0" dirty="0" smtClean="0">
                          <a:solidFill>
                            <a:schemeClr val="tx2"/>
                          </a:solidFill>
                        </a:rPr>
                        <a:t>Phonetic Alphabets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64294" marR="64294" marT="32147" marB="32147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Baker, Lloyd, &amp; Nyberg (2011). Clinical Implications of a Symbol Taxonomy for AAC – Electronic and Manual (presentation at CSUN)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125141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Accessing Language with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14" y="1071562"/>
            <a:ext cx="8233172" cy="15001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AAC devices (both electronic and non-electronic), a user makes one or more </a:t>
            </a:r>
            <a:r>
              <a:rPr lang="en-US" i="1" dirty="0" smtClean="0"/>
              <a:t>selections</a:t>
            </a:r>
            <a:r>
              <a:rPr lang="en-US" dirty="0" smtClean="0"/>
              <a:t> (button push, finger point, etc.) to access a </a:t>
            </a:r>
            <a:r>
              <a:rPr lang="en-US" i="1" dirty="0" smtClean="0"/>
              <a:t>language unit</a:t>
            </a:r>
            <a:r>
              <a:rPr lang="en-US" dirty="0" smtClean="0"/>
              <a:t> (word, phrase, pre-stored sentence, etc.)</a:t>
            </a:r>
          </a:p>
          <a:p>
            <a:pPr>
              <a:defRPr/>
            </a:pPr>
            <a:r>
              <a:rPr lang="en-US" dirty="0" smtClean="0"/>
              <a:t>Research Questions: </a:t>
            </a:r>
          </a:p>
          <a:p>
            <a:pPr lvl="1">
              <a:defRPr/>
            </a:pPr>
            <a:r>
              <a:rPr lang="en-US" dirty="0" smtClean="0"/>
              <a:t>How can multiple symbols be combined to access a single language unit? (</a:t>
            </a:r>
            <a:r>
              <a:rPr lang="en-US" i="1" dirty="0" smtClean="0"/>
              <a:t>symbol system</a:t>
            </a:r>
            <a:r>
              <a:rPr lang="en-US" dirty="0" smtClean="0"/>
              <a:t>).</a:t>
            </a:r>
          </a:p>
          <a:p>
            <a:pPr lvl="1">
              <a:defRPr/>
            </a:pPr>
            <a:r>
              <a:rPr lang="en-US" dirty="0" smtClean="0"/>
              <a:t>How can we compare single-selection and multi-selection symbol systems?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0828"/>
          </a:xfrm>
        </p:spPr>
        <p:txBody>
          <a:bodyPr/>
          <a:lstStyle/>
          <a:p>
            <a:pPr>
              <a:defRPr/>
            </a:pPr>
            <a:r>
              <a:rPr lang="en-US" sz="4200" dirty="0" smtClean="0"/>
              <a:t>Single- vs. Multi-Symbol Selections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14" y="964406"/>
            <a:ext cx="8233172" cy="589359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Single symbol selections</a:t>
            </a:r>
          </a:p>
          <a:p>
            <a:pPr lvl="1">
              <a:defRPr/>
            </a:pPr>
            <a:r>
              <a:rPr lang="en-US" dirty="0" smtClean="0"/>
              <a:t>Easy to learn: one symbol per language unit</a:t>
            </a:r>
          </a:p>
          <a:p>
            <a:pPr lvl="1">
              <a:defRPr/>
            </a:pPr>
            <a:r>
              <a:rPr lang="en-US" dirty="0" smtClean="0"/>
              <a:t>Hard to extend: adding a language unit requires adding a new symbol</a:t>
            </a:r>
          </a:p>
          <a:p>
            <a:pPr>
              <a:defRPr/>
            </a:pPr>
            <a:r>
              <a:rPr lang="en-US" dirty="0" smtClean="0"/>
              <a:t>Multi-symbol selections</a:t>
            </a:r>
          </a:p>
          <a:p>
            <a:pPr lvl="1">
              <a:defRPr/>
            </a:pPr>
            <a:r>
              <a:rPr lang="en-US" dirty="0" smtClean="0"/>
              <a:t>A little more effort to learn: multiple symbols per language unit, with rationales for combination</a:t>
            </a:r>
          </a:p>
          <a:p>
            <a:pPr lvl="1">
              <a:defRPr/>
            </a:pPr>
            <a:r>
              <a:rPr lang="en-US" dirty="0" smtClean="0"/>
              <a:t>Easier to extend: existing symbols can be recombined to access new language units </a:t>
            </a:r>
          </a:p>
          <a:p>
            <a:pPr>
              <a:defRPr/>
            </a:pPr>
            <a:r>
              <a:rPr lang="en-US" sz="2500" dirty="0" smtClean="0"/>
              <a:t>Can we simultaneously reduce the size of the selection set while keeping the selection length short and easy to learn and retain?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Coverage: Commonly spoken sentences</a:t>
            </a:r>
          </a:p>
          <a:p>
            <a:r>
              <a:rPr lang="en-US" dirty="0" smtClean="0"/>
              <a:t> Complexity: One keystroke per sentence</a:t>
            </a:r>
          </a:p>
          <a:p>
            <a:r>
              <a:rPr lang="en-US" dirty="0" smtClean="0"/>
              <a:t>Evaluation: Average time to speak a sentence</a:t>
            </a:r>
          </a:p>
          <a:p>
            <a:r>
              <a:rPr lang="en-US" dirty="0" smtClean="0"/>
              <a:t>PRO: Only actuation per utterance!</a:t>
            </a:r>
          </a:p>
          <a:p>
            <a:r>
              <a:rPr lang="en-US" dirty="0" smtClean="0"/>
              <a:t>CON:</a:t>
            </a:r>
          </a:p>
          <a:p>
            <a:pPr lvl="1"/>
            <a:r>
              <a:rPr lang="en-US" dirty="0" smtClean="0"/>
              <a:t>Limited flexibility</a:t>
            </a:r>
          </a:p>
          <a:p>
            <a:pPr lvl="1"/>
            <a:r>
              <a:rPr lang="en-US" dirty="0" smtClean="0"/>
              <a:t>Limited scalability (every sentence requires a new key)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Coverage: Commonly spoken words</a:t>
            </a:r>
          </a:p>
          <a:p>
            <a:r>
              <a:rPr lang="en-US" dirty="0" smtClean="0"/>
              <a:t> Complexity: One keystroke per word</a:t>
            </a:r>
          </a:p>
          <a:p>
            <a:r>
              <a:rPr lang="en-US" dirty="0" smtClean="0"/>
              <a:t>Evaluation: Average time to speak a word</a:t>
            </a:r>
          </a:p>
          <a:p>
            <a:r>
              <a:rPr lang="en-US" dirty="0" smtClean="0"/>
              <a:t>PRO: </a:t>
            </a:r>
          </a:p>
          <a:p>
            <a:pPr lvl="1"/>
            <a:r>
              <a:rPr lang="en-US" dirty="0" smtClean="0"/>
              <a:t>Only keystroke per word!</a:t>
            </a:r>
          </a:p>
          <a:p>
            <a:pPr lvl="1"/>
            <a:r>
              <a:rPr lang="en-US" dirty="0" smtClean="0"/>
              <a:t>More flexibility (can make unique sentences)</a:t>
            </a:r>
          </a:p>
          <a:p>
            <a:r>
              <a:rPr lang="en-US" dirty="0" smtClean="0"/>
              <a:t>CON:</a:t>
            </a:r>
          </a:p>
          <a:p>
            <a:pPr lvl="1"/>
            <a:r>
              <a:rPr lang="en-US" dirty="0" smtClean="0"/>
              <a:t>Limited scalability (every word requires a new key)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Coverage: Commonly spoken words</a:t>
            </a:r>
          </a:p>
          <a:p>
            <a:r>
              <a:rPr lang="en-US" dirty="0" smtClean="0"/>
              <a:t> Complexity: &gt;1 keystroke per word</a:t>
            </a:r>
          </a:p>
          <a:p>
            <a:r>
              <a:rPr lang="en-US" dirty="0" smtClean="0"/>
              <a:t>Evaluation: Average time to speak a word</a:t>
            </a:r>
          </a:p>
          <a:p>
            <a:r>
              <a:rPr lang="en-US" dirty="0" smtClean="0"/>
              <a:t>PRO: </a:t>
            </a:r>
          </a:p>
          <a:p>
            <a:pPr lvl="1"/>
            <a:r>
              <a:rPr lang="en-US" dirty="0" smtClean="0"/>
              <a:t>More flexibility (can make unique sentences)</a:t>
            </a:r>
          </a:p>
          <a:p>
            <a:pPr lvl="1"/>
            <a:r>
              <a:rPr lang="en-US" dirty="0" smtClean="0"/>
              <a:t>More scalability (new words from existing keys)</a:t>
            </a:r>
          </a:p>
          <a:p>
            <a:r>
              <a:rPr lang="en-US" dirty="0" smtClean="0"/>
              <a:t>CON:</a:t>
            </a:r>
          </a:p>
          <a:p>
            <a:pPr lvl="1"/>
            <a:r>
              <a:rPr lang="en-US" dirty="0" smtClean="0"/>
              <a:t>More keystrokes per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Design Tradeoffs</a:t>
            </a:r>
            <a:endParaRPr lang="en-US" dirty="0"/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/>
              <a:t>Example goal: effective access to n words</a:t>
            </a:r>
          </a:p>
          <a:p>
            <a:r>
              <a:rPr lang="en-US" dirty="0" smtClean="0"/>
              <a:t>Compare:</a:t>
            </a:r>
          </a:p>
          <a:p>
            <a:pPr lvl="1"/>
            <a:r>
              <a:rPr lang="en-US" dirty="0" smtClean="0"/>
              <a:t>A 1D layout ( width n )</a:t>
            </a:r>
          </a:p>
          <a:p>
            <a:pPr lvl="2"/>
            <a:r>
              <a:rPr lang="en-US" dirty="0" smtClean="0"/>
              <a:t>Required for sequential selection</a:t>
            </a:r>
            <a:br>
              <a:rPr lang="en-US" dirty="0" smtClean="0"/>
            </a:b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A 2D layout ( width X height = n )</a:t>
            </a:r>
          </a:p>
          <a:p>
            <a:pPr lvl="1"/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143000" y="2667000"/>
            <a:ext cx="7315200" cy="914400"/>
            <a:chOff x="152400" y="0"/>
            <a:chExt cx="7315200" cy="914400"/>
          </a:xfrm>
        </p:grpSpPr>
        <p:sp>
          <p:nvSpPr>
            <p:cNvPr id="63" name="Rectangle 62"/>
            <p:cNvSpPr/>
            <p:nvPr/>
          </p:nvSpPr>
          <p:spPr>
            <a:xfrm>
              <a:off x="1524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96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668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240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9812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384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956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3528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100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672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244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16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6388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960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14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5532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15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010400" y="4572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2400" y="0"/>
              <a:ext cx="1017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Layout A</a:t>
              </a:r>
              <a:endParaRPr lang="en-US" b="1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1143000" y="4876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1600200" y="4876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2057400" y="4876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2514600" y="4876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1143000" y="4419600"/>
            <a:ext cx="100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Layout B</a:t>
            </a:r>
            <a:endParaRPr lang="en-US" b="1" dirty="0"/>
          </a:p>
        </p:txBody>
      </p:sp>
      <p:sp>
        <p:nvSpPr>
          <p:cNvPr id="86" name="Rectangle 85"/>
          <p:cNvSpPr/>
          <p:nvPr/>
        </p:nvSpPr>
        <p:spPr>
          <a:xfrm>
            <a:off x="1143000" y="533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1600200" y="533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2057400" y="533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2514600" y="533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1143000" y="579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1600200" y="579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2057400" y="579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2514600" y="5791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1143000" y="624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1600200" y="624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2057400" y="624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2514600" y="6248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98" name="Slide Number Placeholder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9" name="Footer Placeholder 9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Think Tank: Linguistics and AAC 8/8/2011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pple">
  <a:themeElements>
    <a:clrScheme name="">
      <a:dk1>
        <a:srgbClr val="808080"/>
      </a:dk1>
      <a:lt1>
        <a:srgbClr val="FFFFFF"/>
      </a:lt1>
      <a:dk2>
        <a:srgbClr val="0068AE"/>
      </a:dk2>
      <a:lt2>
        <a:srgbClr val="000000"/>
      </a:lt2>
      <a:accent1>
        <a:srgbClr val="0088E4"/>
      </a:accent1>
      <a:accent2>
        <a:srgbClr val="333399"/>
      </a:accent2>
      <a:accent3>
        <a:srgbClr val="AAB9D3"/>
      </a:accent3>
      <a:accent4>
        <a:srgbClr val="DADADA"/>
      </a:accent4>
      <a:accent5>
        <a:srgbClr val="AAC3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ippl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8E4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ヒラギノ明朝 ProN W3" charset="-128"/>
            <a:cs typeface="ヒラギノ明朝 ProN W3" charset="-128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8E4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ヒラギノ明朝 ProN W3" charset="-128"/>
            <a:cs typeface="ヒラギノ明朝 ProN W3" charset="-128"/>
            <a:sym typeface="Times" charset="0"/>
          </a:defRPr>
        </a:defPPr>
      </a:lstStyle>
    </a:lnDef>
  </a:objectDefaults>
  <a:extraClrSchemeLst>
    <a:extraClrScheme>
      <a:clrScheme name="Rip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2247</Words>
  <Application>Microsoft Office PowerPoint</Application>
  <PresentationFormat>On-screen Show (4:3)</PresentationFormat>
  <Paragraphs>368</Paragraphs>
  <Slides>32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Ripple</vt:lpstr>
      <vt:lpstr>???</vt:lpstr>
      <vt:lpstr>???</vt:lpstr>
      <vt:lpstr>Linguistic and Computational Aspects of Language Representations for AAC</vt:lpstr>
      <vt:lpstr>Definitions</vt:lpstr>
      <vt:lpstr>Science of Encoding and Device Design </vt:lpstr>
      <vt:lpstr>Accessing Language with Symbols</vt:lpstr>
      <vt:lpstr>Single- vs. Multi-Symbol Selections</vt:lpstr>
      <vt:lpstr>Example 1</vt:lpstr>
      <vt:lpstr>Example 2</vt:lpstr>
      <vt:lpstr>Example 3</vt:lpstr>
      <vt:lpstr>Design Tradeoffs</vt:lpstr>
      <vt:lpstr>Slide 10</vt:lpstr>
      <vt:lpstr>Single Selection vs. Multi-Selection</vt:lpstr>
      <vt:lpstr>Linguistic Structure of Elements</vt:lpstr>
      <vt:lpstr>Three Types of Semantic Encoding Widely Used in AAC</vt:lpstr>
      <vt:lpstr>Type 1 - Semantic Encoding: no defined elements, an indefinite total number of symbols (PCS, Symbolstix ®, etc)</vt:lpstr>
      <vt:lpstr>Type 1 Semantic Encoding (cont.)</vt:lpstr>
      <vt:lpstr>Type 1 - Semantic Encoding: no defined elements and an indefinite total number of symbols (PCS, Widget Symbols, Imagine Symbols™,  Symbolstix, Tech/Syms™, etc)</vt:lpstr>
      <vt:lpstr>Clinical Reasons to Use Type 1 Symbol Sets</vt:lpstr>
      <vt:lpstr>Type 2 - semantic encoding: a defined and restricted number of elements; an indefinite total number of possible symbols (Blissymbolics©, DynaSyms®, or outside AAC, Chinese hanzi) </vt:lpstr>
      <vt:lpstr>Type 2 Semantic Encoding</vt:lpstr>
      <vt:lpstr>Type 2 - Semantic Encoding: a defined and restricted number of elements but an indefinite total number of possible symbols (Blissymbolics©, PicSyms©, or outside the field of AAC, Mandarin Chinese)</vt:lpstr>
      <vt:lpstr>Type 2 Semantic Encoding Using Blissymbols</vt:lpstr>
      <vt:lpstr>Complex Combinatorics Derive New Symbols</vt:lpstr>
      <vt:lpstr>Clinical Reasons for Using Type 2 Symbol Systems</vt:lpstr>
      <vt:lpstr>Type 3 - Semantic Encoding: restricted number of symbols that recombine to generate an indefinite total number of coded units (Unity®, LLL™, Deutsche Wortstrategie™)</vt:lpstr>
      <vt:lpstr>Type 3 Semantic Encoding</vt:lpstr>
      <vt:lpstr>Type 3 Semantic Encoding -- Unity® 128 Keyboard</vt:lpstr>
      <vt:lpstr>Semantic Encoding Using Unity® Symbols</vt:lpstr>
      <vt:lpstr>Type 3 Encoding Strategies: Structure of Symbol Sequence</vt:lpstr>
      <vt:lpstr>Type 3 Encoding Strategies: Combinatory Grammar </vt:lpstr>
      <vt:lpstr>Comparative Example</vt:lpstr>
      <vt:lpstr>Symbol Taxonomy by the New Systematic Typology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</dc:title>
  <dc:creator>Eric Nyberg</dc:creator>
  <cp:lastModifiedBy> </cp:lastModifiedBy>
  <cp:revision>8</cp:revision>
  <dcterms:created xsi:type="dcterms:W3CDTF">2006-08-16T00:00:00Z</dcterms:created>
  <dcterms:modified xsi:type="dcterms:W3CDTF">2011-08-19T23:48:18Z</dcterms:modified>
</cp:coreProperties>
</file>